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65" r:id="rId1"/>
    <p:sldMasterId id="2147483666" r:id="rId2"/>
  </p:sldMasterIdLst>
  <p:notesMasterIdLst>
    <p:notesMasterId r:id="rId4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</p:sldIdLst>
  <p:sldSz cx="9144000" cy="5143500" type="screen16x9"/>
  <p:notesSz cx="6858000" cy="9144000"/>
  <p:embeddedFontLst>
    <p:embeddedFont>
      <p:font typeface="Quicksand" pitchFamily="2" charset="77"/>
      <p:regular r:id="rId45"/>
      <p:bold r:id="rId46"/>
    </p:embeddedFont>
    <p:embeddedFont>
      <p:font typeface="Raleway" panose="020B0503030101060003" pitchFamily="34" charset="77"/>
      <p:regular r:id="rId47"/>
      <p:bold r:id="rId48"/>
      <p:italic r:id="rId49"/>
      <p:boldItalic r:id="rId50"/>
    </p:embeddedFont>
    <p:embeddedFont>
      <p:font typeface="Raleway ExtraLight" panose="020B0303030101060003" pitchFamily="34" charset="77"/>
      <p:regular r:id="rId51"/>
      <p:bold r:id="rId52"/>
      <p:italic r:id="rId53"/>
      <p:boldItalic r:id="rId54"/>
    </p:embeddedFont>
    <p:embeddedFont>
      <p:font typeface="Raleway Light" panose="020B0403030101060003" pitchFamily="34" charset="77"/>
      <p:regular r:id="rId55"/>
      <p:bold r:id="rId56"/>
      <p:italic r:id="rId57"/>
      <p:boldItalic r:id="rId5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C9A4E20-51FB-44DA-A1F2-B1C115AD2B96}">
  <a:tblStyle styleId="{DC9A4E20-51FB-44DA-A1F2-B1C115AD2B9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BCC4D21-795D-4D1C-B90E-9DA964310D9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CDDE62B-F06A-4E96-93BC-F8F807AFDAA6}" styleName="Table_2">
    <a:wholeTbl>
      <a:tcTxStyle b="off" i="off">
        <a:font>
          <a:latin typeface="Arial"/>
          <a:ea typeface="Arial"/>
          <a:cs typeface="Arial"/>
        </a:font>
        <a:srgbClr val="FBD8E7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6E6"/>
          </a:solidFill>
        </a:fill>
      </a:tcStyle>
    </a:wholeTbl>
    <a:band1H>
      <a:tcTxStyle/>
      <a:tcStyle>
        <a:tcBdr/>
        <a:fill>
          <a:solidFill>
            <a:srgbClr val="CACAC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CAC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rgbClr val="FFFFFF"/>
      </a:tcTxStyle>
      <a:tcStyle>
        <a:tcBdr/>
        <a:fill>
          <a:solidFill>
            <a:srgbClr val="000000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/>
        <a:fill>
          <a:solidFill>
            <a:srgbClr val="000000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000000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000000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 snapToGrid="0" snapToObjects="1">
      <p:cViewPr varScale="1">
        <p:scale>
          <a:sx n="160" d="100"/>
          <a:sy n="160" d="100"/>
        </p:scale>
        <p:origin x="2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5" Type="http://schemas.openxmlformats.org/officeDocument/2006/relationships/slide" Target="slides/slide3.xml"/><Relationship Id="rId61" Type="http://schemas.openxmlformats.org/officeDocument/2006/relationships/theme" Target="theme/theme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8" Type="http://schemas.openxmlformats.org/officeDocument/2006/relationships/slide" Target="slides/slide6.xml"/><Relationship Id="rId51" Type="http://schemas.openxmlformats.org/officeDocument/2006/relationships/font" Target="fonts/font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2.fntdata"/><Relationship Id="rId59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10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4fc4b3d55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4fc4b3d55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6301e41efb_41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6301e41efb_41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6301e41efb_118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6301e41efb_118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rgbClr val="666666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62dce6824f_12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62dce6824f_12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rgbClr val="666666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62dce6824f_12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62dce6824f_12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rgbClr val="666666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62dce6824f_12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62dce6824f_12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rgbClr val="666666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62dce6824f_12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62dce6824f_12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rgbClr val="666666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62dce6824f_12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62dce6824f_12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rgbClr val="666666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5fd5f8c67f_4_6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5fd5f8c67f_4_6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6301e41efb_116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6301e41efb_116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62f0380cb1_16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62f0380cb1_16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5fd5f8c67f_4_5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5fd5f8c67f_4_5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62f0380cb1_16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62f0380cb1_16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6bd7d6449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6bd7d6449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6301e41efb_17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6301e41efb_17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rgbClr val="666666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6bd7d6449b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6bd7d6449b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6bd7d6449b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6bd7d6449b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6bd7d6449b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6bd7d6449b_0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62f0380cb1_1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62f0380cb1_1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6301e41efb_57_2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6301e41efb_57_2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6301e41efb_40_2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6301e41efb_40_2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62dce6824f_19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" name="Google Shape;425;g62dce6824f_19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62f0380cb1_13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62f0380cb1_13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endParaRPr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6202a56860_14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6202a56860_14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6301e41efb_28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7" name="Google Shape;447;g6301e41efb_28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62f0380cb1_26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9" name="Google Shape;459;g62f0380cb1_26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61b0ff9adc_2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9" name="Google Shape;469;g61b0ff9adc_2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6301e41efb_24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8" name="Google Shape;478;g6301e41efb_24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61b0ff9adc_2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Google Shape;489;g61b0ff9adc_2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6bd78dbedc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0" name="Google Shape;500;g6bd78dbedc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6bd78dbedc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1" name="Google Shape;511;g6bd78dbedc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6bd78dbedc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" name="Google Shape;533;g6bd78dbedc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6bd78dbedc_0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6bd78dbedc_0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6301e41efb_5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6301e41efb_5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6bd78dbedc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Google Shape;553;g6bd78dbedc_0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4fc4b3d558_0_10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" name="Google Shape;564;g4fc4b3d558_0_10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62dce6824f_6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62dce6824f_6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62dce6824f_6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62dce6824f_6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61e331afce_29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61e331afce_29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62dce6824f_6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62dce6824f_6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62dce6824f_6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62dce6824f_6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arde">
  <p:cSld name="1_Titre et contenu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14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pty slide">
  <p:cSld name="2_Titre et contenu 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sldNum" idx="12"/>
          </p:nvPr>
        </p:nvSpPr>
        <p:spPr>
          <a:xfrm>
            <a:off x="6553201" y="4767262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1" indent="-88900" algn="l" rtl="0">
              <a:spcBef>
                <a:spcPts val="0"/>
              </a:spcBef>
              <a:spcAft>
                <a:spcPts val="0"/>
              </a:spcAft>
              <a:buFont typeface="Courier New"/>
              <a:buNone/>
            </a:pPr>
            <a:endParaRPr/>
          </a:p>
          <a:p>
            <a:pPr marL="914400" lvl="2" indent="-8890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1371600" lvl="3" indent="-8890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1828800" lvl="4" indent="-88900" algn="l" rtl="0">
              <a:spcBef>
                <a:spcPts val="0"/>
              </a:spcBef>
              <a:spcAft>
                <a:spcPts val="0"/>
              </a:spcAft>
              <a:buFont typeface="Courier New"/>
              <a:buNone/>
            </a:pPr>
            <a:endParaRPr/>
          </a:p>
          <a:p>
            <a:pPr marL="2286000" lvl="5" indent="-8890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2743200" lvl="6" indent="-8890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3200400" lvl="7" indent="-88900" algn="l" rtl="0">
              <a:spcBef>
                <a:spcPts val="0"/>
              </a:spcBef>
              <a:spcAft>
                <a:spcPts val="0"/>
              </a:spcAft>
              <a:buFont typeface="Courier New"/>
              <a:buNone/>
            </a:pPr>
            <a:endParaRPr/>
          </a:p>
          <a:p>
            <a:pPr marL="3657600" lvl="8" indent="-8890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ormal slide">
  <p:cSld name="CUSTOM_3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6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rgbClr val="999999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6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1200" b="1" i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A7B17"/>
          </p15:clr>
        </p15:guide>
        <p15:guide id="2" orient="horz" pos="454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">
  <p:cSld name="CUSTOM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7" descr="X:\MUZ2017\PRES_ppt_drive\projet\fond+.jp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7" descr="X:\MUZ2017\PRES_ppt_drive\projet\9points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14185" y="861654"/>
            <a:ext cx="1515600" cy="14403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7"/>
          <p:cNvSpPr txBox="1">
            <a:spLocks noGrp="1"/>
          </p:cNvSpPr>
          <p:nvPr>
            <p:ph type="title"/>
          </p:nvPr>
        </p:nvSpPr>
        <p:spPr>
          <a:xfrm>
            <a:off x="2074025" y="2571750"/>
            <a:ext cx="4995900" cy="188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CUSTOM_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8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650" y="720825"/>
            <a:ext cx="8786700" cy="39537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8"/>
          <p:cNvSpPr txBox="1">
            <a:spLocks noGrp="1"/>
          </p:cNvSpPr>
          <p:nvPr>
            <p:ph type="subTitle" idx="1"/>
          </p:nvPr>
        </p:nvSpPr>
        <p:spPr>
          <a:xfrm>
            <a:off x="728600" y="1761175"/>
            <a:ext cx="7686600" cy="21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cxnSp>
        <p:nvCxnSpPr>
          <p:cNvPr id="69" name="Google Shape;69;p18"/>
          <p:cNvCxnSpPr/>
          <p:nvPr/>
        </p:nvCxnSpPr>
        <p:spPr>
          <a:xfrm>
            <a:off x="992850" y="1644009"/>
            <a:ext cx="715830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70" name="Google Shape;70;p18"/>
          <p:cNvSpPr txBox="1">
            <a:spLocks noGrp="1"/>
          </p:cNvSpPr>
          <p:nvPr>
            <p:ph type="title"/>
          </p:nvPr>
        </p:nvSpPr>
        <p:spPr>
          <a:xfrm>
            <a:off x="2438100" y="1368900"/>
            <a:ext cx="4267800" cy="541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cxnSp>
        <p:nvCxnSpPr>
          <p:cNvPr id="71" name="Google Shape;71;p18"/>
          <p:cNvCxnSpPr/>
          <p:nvPr/>
        </p:nvCxnSpPr>
        <p:spPr>
          <a:xfrm>
            <a:off x="992850" y="4024809"/>
            <a:ext cx="715830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72" name="Google Shape;72;p18"/>
          <p:cNvSpPr txBox="1">
            <a:spLocks noGrp="1"/>
          </p:cNvSpPr>
          <p:nvPr>
            <p:ph type="subTitle" idx="2"/>
          </p:nvPr>
        </p:nvSpPr>
        <p:spPr>
          <a:xfrm>
            <a:off x="76200" y="227177"/>
            <a:ext cx="44958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rgbClr val="999999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8"/>
          <p:cNvSpPr txBox="1">
            <a:spLocks noGrp="1"/>
          </p:cNvSpPr>
          <p:nvPr>
            <p:ph type="subTitle" idx="3"/>
          </p:nvPr>
        </p:nvSpPr>
        <p:spPr>
          <a:xfrm>
            <a:off x="76200" y="57175"/>
            <a:ext cx="44958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1200" b="1" i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>
            <a:off x="0" y="4825800"/>
            <a:ext cx="9144000" cy="317700"/>
          </a:xfrm>
          <a:prstGeom prst="rect">
            <a:avLst/>
          </a:prstGeom>
          <a:gradFill>
            <a:gsLst>
              <a:gs pos="0">
                <a:schemeClr val="accent1"/>
              </a:gs>
              <a:gs pos="80000">
                <a:schemeClr val="accent1"/>
              </a:gs>
              <a:gs pos="100000">
                <a:schemeClr val="accent1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3"/>
          <p:cNvSpPr txBox="1"/>
          <p:nvPr/>
        </p:nvSpPr>
        <p:spPr>
          <a:xfrm>
            <a:off x="6483300" y="4825800"/>
            <a:ext cx="2660700" cy="31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Quicksand"/>
              <a:buNone/>
            </a:pPr>
            <a:r>
              <a:rPr lang="fr" sz="900" b="0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MUZ 201</a:t>
            </a:r>
            <a:r>
              <a:rPr lang="fr" sz="9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9</a:t>
            </a:r>
            <a:r>
              <a:rPr lang="fr" sz="900" b="0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 copyright – All rights reserved </a:t>
            </a:r>
            <a:endParaRPr sz="900"/>
          </a:p>
        </p:txBody>
      </p:sp>
      <p:sp>
        <p:nvSpPr>
          <p:cNvPr id="53" name="Google Shape;53;p13"/>
          <p:cNvSpPr txBox="1"/>
          <p:nvPr/>
        </p:nvSpPr>
        <p:spPr>
          <a:xfrm>
            <a:off x="0" y="4825800"/>
            <a:ext cx="2660700" cy="31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Quicksand"/>
              <a:buNone/>
            </a:pPr>
            <a:r>
              <a:rPr lang="fr" sz="1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VAL THOIRY</a:t>
            </a:r>
            <a:r>
              <a:rPr lang="fr" sz="10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 - Appel d’offre</a:t>
            </a:r>
            <a:endParaRPr sz="10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 pos="113">
          <p15:clr>
            <a:srgbClr val="EA4335"/>
          </p15:clr>
        </p15:guide>
        <p15:guide id="3" pos="5647">
          <p15:clr>
            <a:srgbClr val="EA4335"/>
          </p15:clr>
        </p15:guide>
        <p15:guide id="4" orient="horz" pos="2944">
          <p15:clr>
            <a:srgbClr val="EA4335"/>
          </p15:clr>
        </p15:guide>
        <p15:guide id="5" orient="horz" pos="113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04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7.jpg"/><Relationship Id="rId5" Type="http://schemas.openxmlformats.org/officeDocument/2006/relationships/hyperlink" Target="http://www.youtube.com/watch?v=bjIeTWtyv2U" TargetMode="Externa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png"/><Relationship Id="rId7" Type="http://schemas.openxmlformats.org/officeDocument/2006/relationships/hyperlink" Target="https://www.valthoiry.com/uploads/731x404-1-2-3-4-5.jpg" TargetMode="External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png"/><Relationship Id="rId11" Type="http://schemas.openxmlformats.org/officeDocument/2006/relationships/image" Target="../media/image40.jpeg"/><Relationship Id="rId5" Type="http://schemas.openxmlformats.org/officeDocument/2006/relationships/image" Target="../media/image35.png"/><Relationship Id="rId10" Type="http://schemas.openxmlformats.org/officeDocument/2006/relationships/image" Target="../media/image39.jpeg"/><Relationship Id="rId4" Type="http://schemas.openxmlformats.org/officeDocument/2006/relationships/image" Target="../media/image34.png"/><Relationship Id="rId9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9" Type="http://schemas.openxmlformats.org/officeDocument/2006/relationships/image" Target="../media/image52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www.tppub.ch/produits/ar-midi-24" TargetMode="External"/><Relationship Id="rId4" Type="http://schemas.openxmlformats.org/officeDocument/2006/relationships/image" Target="../media/image58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1.png"/><Relationship Id="rId5" Type="http://schemas.openxmlformats.org/officeDocument/2006/relationships/hyperlink" Target="https://www.tppub.ch/produits/ar-midi-24" TargetMode="External"/><Relationship Id="rId4" Type="http://schemas.openxmlformats.org/officeDocument/2006/relationships/image" Target="../media/image6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www.tppub.ch/produits/ar-midi-24" TargetMode="External"/><Relationship Id="rId4" Type="http://schemas.openxmlformats.org/officeDocument/2006/relationships/image" Target="../media/image6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tppub.ch/produits/ar-midi-24" TargetMode="External"/><Relationship Id="rId5" Type="http://schemas.openxmlformats.org/officeDocument/2006/relationships/image" Target="../media/image69.jpeg"/><Relationship Id="rId4" Type="http://schemas.openxmlformats.org/officeDocument/2006/relationships/image" Target="../media/image68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hyperlink" Target="https://www.tppub.ch/produits/al24-f24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muzagency.com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M_N0mLd8aec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0"/>
          <p:cNvSpPr txBox="1"/>
          <p:nvPr/>
        </p:nvSpPr>
        <p:spPr>
          <a:xfrm>
            <a:off x="2391300" y="2948344"/>
            <a:ext cx="4361400" cy="858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Georgia"/>
              <a:buNone/>
            </a:pPr>
            <a:r>
              <a:rPr lang="fr" sz="1800" b="1" i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VAL THOIRY - Assemblée générale</a:t>
            </a:r>
            <a:endParaRPr sz="1800" b="1" i="1">
              <a:solidFill>
                <a:schemeClr val="accen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Georgia"/>
              <a:buNone/>
            </a:pPr>
            <a:r>
              <a:rPr lang="fr" sz="1800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03 Décembre 2019</a:t>
            </a:r>
            <a:endParaRPr sz="1800" b="1" i="1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81" name="Google Shape;81;p20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1199" y="1628518"/>
            <a:ext cx="3681601" cy="1227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29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650" y="180000"/>
            <a:ext cx="8785926" cy="4493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9"/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7426" y="374943"/>
            <a:ext cx="1727925" cy="1296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30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525" y="720000"/>
            <a:ext cx="4289676" cy="229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0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27894" y="720417"/>
            <a:ext cx="4289656" cy="2298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30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4002" y="3119832"/>
            <a:ext cx="2715973" cy="1467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30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875" y="3119832"/>
            <a:ext cx="2715973" cy="146766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5" name="Google Shape;185;p30"/>
          <p:cNvGrpSpPr/>
          <p:nvPr/>
        </p:nvGrpSpPr>
        <p:grpSpPr>
          <a:xfrm>
            <a:off x="6010114" y="3126124"/>
            <a:ext cx="2715657" cy="1455073"/>
            <a:chOff x="378583" y="179998"/>
            <a:chExt cx="8386835" cy="4493741"/>
          </a:xfrm>
        </p:grpSpPr>
        <p:pic>
          <p:nvPicPr>
            <p:cNvPr id="186" name="Google Shape;186;p30"/>
            <p:cNvPicPr preferRelativeResize="0"/>
            <p:nvPr/>
          </p:nvPicPr>
          <p:blipFill rotWithShape="1">
            <a:blip r:embed="rId7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8583" y="179998"/>
              <a:ext cx="8386835" cy="44937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7" name="Google Shape;187;p30"/>
            <p:cNvSpPr/>
            <p:nvPr/>
          </p:nvSpPr>
          <p:spPr>
            <a:xfrm>
              <a:off x="4168000" y="815875"/>
              <a:ext cx="718200" cy="239400"/>
            </a:xfrm>
            <a:prstGeom prst="rect">
              <a:avLst/>
            </a:prstGeom>
            <a:solidFill>
              <a:srgbClr val="E6A9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8" name="Google Shape;188;p30"/>
          <p:cNvSpPr txBox="1"/>
          <p:nvPr/>
        </p:nvSpPr>
        <p:spPr>
          <a:xfrm>
            <a:off x="5186525" y="180000"/>
            <a:ext cx="3957600" cy="4083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Mise en scène des 5 temps forts dans l’année</a:t>
            </a:r>
            <a:endParaRPr sz="1200"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89" name="Google Shape;189;p30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APPROCHE CRÉATIVE </a:t>
            </a:r>
            <a:endParaRPr/>
          </a:p>
        </p:txBody>
      </p:sp>
      <p:sp>
        <p:nvSpPr>
          <p:cNvPr id="190" name="Google Shape;190;p30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Présentation du concept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Google Shape;195;p31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200" y="180000"/>
            <a:ext cx="8815602" cy="448877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32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200" y="180000"/>
            <a:ext cx="8815602" cy="448877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33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200" y="180000"/>
            <a:ext cx="8815602" cy="448877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34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200" y="180000"/>
            <a:ext cx="8815602" cy="448877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35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200" y="180000"/>
            <a:ext cx="8815602" cy="448877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6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666666"/>
                </a:solidFill>
              </a:rPr>
              <a:t>Animations</a:t>
            </a:r>
            <a:endParaRPr/>
          </a:p>
        </p:txBody>
      </p:sp>
      <p:sp>
        <p:nvSpPr>
          <p:cNvPr id="221" name="Google Shape;221;p36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ACTIVATION </a:t>
            </a:r>
            <a:endParaRPr/>
          </a:p>
        </p:txBody>
      </p:sp>
      <p:sp>
        <p:nvSpPr>
          <p:cNvPr id="222" name="Google Shape;222;p36"/>
          <p:cNvSpPr/>
          <p:nvPr/>
        </p:nvSpPr>
        <p:spPr>
          <a:xfrm>
            <a:off x="178650" y="637250"/>
            <a:ext cx="8786400" cy="3623700"/>
          </a:xfrm>
          <a:prstGeom prst="rect">
            <a:avLst/>
          </a:prstGeom>
          <a:solidFill>
            <a:srgbClr val="FF007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23" name="Google Shape;223;p36"/>
          <p:cNvCxnSpPr/>
          <p:nvPr/>
        </p:nvCxnSpPr>
        <p:spPr>
          <a:xfrm>
            <a:off x="992850" y="1307534"/>
            <a:ext cx="7158300" cy="0"/>
          </a:xfrm>
          <a:prstGeom prst="straightConnector1">
            <a:avLst/>
          </a:prstGeom>
          <a:noFill/>
          <a:ln w="28575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224" name="Google Shape;224;p36"/>
          <p:cNvCxnSpPr/>
          <p:nvPr/>
        </p:nvCxnSpPr>
        <p:spPr>
          <a:xfrm>
            <a:off x="992850" y="3688334"/>
            <a:ext cx="7158300" cy="0"/>
          </a:xfrm>
          <a:prstGeom prst="straightConnector1">
            <a:avLst/>
          </a:prstGeom>
          <a:noFill/>
          <a:ln w="28575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225" name="Google Shape;225;p36"/>
          <p:cNvSpPr txBox="1"/>
          <p:nvPr/>
        </p:nvSpPr>
        <p:spPr>
          <a:xfrm>
            <a:off x="4199025" y="1032425"/>
            <a:ext cx="395400" cy="541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1</a:t>
            </a:r>
            <a:endParaRPr sz="3000"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26" name="Google Shape;226;p36"/>
          <p:cNvSpPr txBox="1"/>
          <p:nvPr/>
        </p:nvSpPr>
        <p:spPr>
          <a:xfrm>
            <a:off x="992850" y="1424700"/>
            <a:ext cx="7158300" cy="21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600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LES ANIMATIONS</a:t>
            </a:r>
            <a:endParaRPr sz="2400" i="1">
              <a:highlight>
                <a:srgbClr val="FFFFFF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7"/>
          <p:cNvSpPr txBox="1"/>
          <p:nvPr/>
        </p:nvSpPr>
        <p:spPr>
          <a:xfrm>
            <a:off x="178650" y="1025625"/>
            <a:ext cx="8786700" cy="5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00" b="1" i="1">
                <a:latin typeface="Raleway"/>
                <a:ea typeface="Raleway"/>
                <a:cs typeface="Raleway"/>
                <a:sym typeface="Raleway"/>
              </a:rPr>
              <a:t>Comment le Retailtainment peut prendre vie</a:t>
            </a:r>
            <a:br>
              <a:rPr lang="fr" sz="2400" b="1" i="1">
                <a:latin typeface="Raleway"/>
                <a:ea typeface="Raleway"/>
                <a:cs typeface="Raleway"/>
                <a:sym typeface="Raleway"/>
              </a:rPr>
            </a:br>
            <a:r>
              <a:rPr lang="fr" sz="2400" i="1">
                <a:latin typeface="Raleway"/>
                <a:ea typeface="Raleway"/>
                <a:cs typeface="Raleway"/>
                <a:sym typeface="Raleway"/>
              </a:rPr>
              <a:t>à Val Thoiry Shopping ?</a:t>
            </a:r>
            <a:endParaRPr sz="24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32" name="Google Shape;232;p37"/>
          <p:cNvSpPr txBox="1"/>
          <p:nvPr/>
        </p:nvSpPr>
        <p:spPr>
          <a:xfrm>
            <a:off x="752450" y="3515025"/>
            <a:ext cx="1478100" cy="5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b="1" i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Du 1er janvier au 15 mars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33" name="Google Shape;233;p37"/>
          <p:cNvSpPr txBox="1"/>
          <p:nvPr/>
        </p:nvSpPr>
        <p:spPr>
          <a:xfrm>
            <a:off x="2292700" y="3515025"/>
            <a:ext cx="1478100" cy="5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b="1" i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Du 16 mars au 15 mai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34" name="Google Shape;234;p37"/>
          <p:cNvSpPr txBox="1"/>
          <p:nvPr/>
        </p:nvSpPr>
        <p:spPr>
          <a:xfrm>
            <a:off x="3832950" y="3515025"/>
            <a:ext cx="1478100" cy="5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b="1" i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Du 16 mai au 15 août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35" name="Google Shape;235;p37"/>
          <p:cNvSpPr txBox="1"/>
          <p:nvPr/>
        </p:nvSpPr>
        <p:spPr>
          <a:xfrm>
            <a:off x="5373200" y="3515025"/>
            <a:ext cx="1478100" cy="5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b="1" i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Du 16 août au 01 nov.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36" name="Google Shape;236;p37"/>
          <p:cNvSpPr txBox="1"/>
          <p:nvPr/>
        </p:nvSpPr>
        <p:spPr>
          <a:xfrm>
            <a:off x="6913450" y="3515025"/>
            <a:ext cx="1478100" cy="5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b="1" i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Du 01 nov. au 31 déc.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37" name="Google Shape;237;p37"/>
          <p:cNvSpPr/>
          <p:nvPr/>
        </p:nvSpPr>
        <p:spPr>
          <a:xfrm>
            <a:off x="583075" y="1908575"/>
            <a:ext cx="7985700" cy="955800"/>
          </a:xfrm>
          <a:prstGeom prst="triangle">
            <a:avLst>
              <a:gd name="adj" fmla="val 50000"/>
            </a:avLst>
          </a:prstGeom>
          <a:solidFill>
            <a:srgbClr val="FF007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00" i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1 concept ombrelle</a:t>
            </a:r>
            <a:endParaRPr sz="2400" i="1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 b="1" i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Fil rouge qui irrigue l’ensemble des activations sur l’année </a:t>
            </a:r>
            <a:br>
              <a:rPr lang="fr" sz="1100" b="1" i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fr" sz="1100" b="1" i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et un driver du registre créatif (Key Visuals)</a:t>
            </a:r>
            <a:endParaRPr sz="1100" b="1" i="1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 i="1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38" name="Google Shape;238;p37"/>
          <p:cNvSpPr txBox="1"/>
          <p:nvPr/>
        </p:nvSpPr>
        <p:spPr>
          <a:xfrm>
            <a:off x="2292700" y="3009230"/>
            <a:ext cx="1478100" cy="505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food</a:t>
            </a:r>
            <a:endParaRPr sz="1800" b="1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39" name="Google Shape;239;p37"/>
          <p:cNvSpPr txBox="1"/>
          <p:nvPr/>
        </p:nvSpPr>
        <p:spPr>
          <a:xfrm>
            <a:off x="3832950" y="3009230"/>
            <a:ext cx="1478100" cy="505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sport</a:t>
            </a:r>
            <a:endParaRPr sz="1800" b="1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40" name="Google Shape;240;p37"/>
          <p:cNvSpPr txBox="1"/>
          <p:nvPr/>
        </p:nvSpPr>
        <p:spPr>
          <a:xfrm>
            <a:off x="5373200" y="3009230"/>
            <a:ext cx="1478100" cy="505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fashion</a:t>
            </a:r>
            <a:endParaRPr sz="1800" b="1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41" name="Google Shape;241;p37"/>
          <p:cNvSpPr txBox="1"/>
          <p:nvPr/>
        </p:nvSpPr>
        <p:spPr>
          <a:xfrm>
            <a:off x="6913450" y="3009230"/>
            <a:ext cx="1478100" cy="505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Noël</a:t>
            </a:r>
            <a:endParaRPr sz="1800" b="1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42" name="Google Shape;242;p37"/>
          <p:cNvSpPr txBox="1"/>
          <p:nvPr/>
        </p:nvSpPr>
        <p:spPr>
          <a:xfrm>
            <a:off x="752450" y="3009230"/>
            <a:ext cx="1478100" cy="505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show</a:t>
            </a:r>
            <a:endParaRPr sz="1800" b="1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43" name="Google Shape;243;p37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Notre réponse</a:t>
            </a:r>
            <a:endParaRPr/>
          </a:p>
        </p:txBody>
      </p:sp>
      <p:sp>
        <p:nvSpPr>
          <p:cNvPr id="244" name="Google Shape;244;p37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POINT DE DÉPART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" name="Google Shape;249;p38"/>
          <p:cNvGraphicFramePr/>
          <p:nvPr/>
        </p:nvGraphicFramePr>
        <p:xfrm>
          <a:off x="229725" y="3260575"/>
          <a:ext cx="7719600" cy="1587195"/>
        </p:xfrm>
        <a:graphic>
          <a:graphicData uri="http://schemas.openxmlformats.org/drawingml/2006/table">
            <a:tbl>
              <a:tblPr>
                <a:noFill/>
                <a:tableStyleId>{DC9A4E20-51FB-44DA-A1F2-B1C115AD2B96}</a:tableStyleId>
              </a:tblPr>
              <a:tblGrid>
                <a:gridCol w="95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56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9-10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Mai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16-17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Mai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23-24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Mai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30-31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Mai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6-7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Juin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13-14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Juin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20-21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Juin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27-28 </a:t>
                      </a:r>
                      <a:endParaRPr sz="1000">
                        <a:solidFill>
                          <a:schemeClr val="accen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Juin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D9D2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7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Fête des Mères CH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Début Roland Garros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Ascension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 Pentecôte   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Fête Mères  FR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Fêtes des Pères CH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Fin Roland Garros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 Début coupe d’europe foot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 Fête des Pères FR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</a:t>
                      </a: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Vacances été      Genevoise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Tour de France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9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Color Thoiry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VR Tennis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Girls Power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Lisa Zimouche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BMX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50" name="Google Shape;250;p38"/>
          <p:cNvGraphicFramePr/>
          <p:nvPr/>
        </p:nvGraphicFramePr>
        <p:xfrm>
          <a:off x="229725" y="47725"/>
          <a:ext cx="8684550" cy="1569465"/>
        </p:xfrm>
        <a:graphic>
          <a:graphicData uri="http://schemas.openxmlformats.org/drawingml/2006/table">
            <a:tbl>
              <a:tblPr>
                <a:noFill/>
                <a:tableStyleId>{DC9A4E20-51FB-44DA-A1F2-B1C115AD2B96}</a:tableStyleId>
              </a:tblPr>
              <a:tblGrid>
                <a:gridCol w="964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16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4-5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Janvier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FCE5CD">
                        <a:alpha val="607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11-12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Janvier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FCE5CD">
                        <a:alpha val="607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18-19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Janvier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FCE5CD">
                        <a:alpha val="607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25-26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Janvier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FCE5CD">
                        <a:alpha val="607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1-2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Février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FCE5CD">
                        <a:alpha val="607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8-9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Février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FCE5CD">
                        <a:alpha val="607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15-16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Février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FCE5CD">
                        <a:alpha val="607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22-23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Février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FCE5CD">
                        <a:alpha val="607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29-1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Mars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FCE5CD">
                        <a:alpha val="6078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2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Début des soldes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 Chandeleur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 Fin des soldes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 Av St. Valentin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 Début vacances        Genevoise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 Ap St. Valentin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 Fin vacances Genevoise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Début vacances francaise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89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Oeuvre collaborative 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+ Brockovich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Fanfare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Blind test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Break Dance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Emission TV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51" name="Google Shape;251;p38"/>
          <p:cNvGraphicFramePr/>
          <p:nvPr/>
        </p:nvGraphicFramePr>
        <p:xfrm>
          <a:off x="229725" y="1670054"/>
          <a:ext cx="8684550" cy="1523910"/>
        </p:xfrm>
        <a:graphic>
          <a:graphicData uri="http://schemas.openxmlformats.org/drawingml/2006/table">
            <a:tbl>
              <a:tblPr>
                <a:noFill/>
                <a:tableStyleId>{DC9A4E20-51FB-44DA-A1F2-B1C115AD2B96}</a:tableStyleId>
              </a:tblPr>
              <a:tblGrid>
                <a:gridCol w="964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1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649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556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7-8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Mars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FCE5CD">
                        <a:alpha val="607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14-15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Mars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FCE5CD">
                        <a:alpha val="607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21-22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Mars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28-29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Mars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4-5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Avril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11-12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Avril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18-19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Avril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25-26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Avril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2-3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Mai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EAD1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9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Fin vacances francaise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Printemps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Pâques 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100"/>
                        <a:buFont typeface="Arial"/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Début vacances Genevoise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Fin vacances Genevoise;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Début Française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</a:t>
                      </a: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1/05 Fête  travail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Fin vacances Francaise</a:t>
                      </a:r>
                      <a:endParaRPr sz="7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51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Collectif métissé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100"/>
                        <a:buFont typeface="Arial"/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Local Market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Customisation oeufs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Atelier Roxane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9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Smoocyclette</a:t>
                      </a:r>
                      <a:endParaRPr sz="9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9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Combats des restaurant VT</a:t>
                      </a:r>
                      <a:endParaRPr sz="9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252" name="Google Shape;252;p38"/>
          <p:cNvCxnSpPr/>
          <p:nvPr/>
        </p:nvCxnSpPr>
        <p:spPr>
          <a:xfrm>
            <a:off x="5130450" y="4202225"/>
            <a:ext cx="2870700" cy="3600"/>
          </a:xfrm>
          <a:prstGeom prst="straightConnector1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253" name="Google Shape;253;p38"/>
          <p:cNvCxnSpPr/>
          <p:nvPr/>
        </p:nvCxnSpPr>
        <p:spPr>
          <a:xfrm rot="10800000" flipH="1">
            <a:off x="1245750" y="4204175"/>
            <a:ext cx="3822600" cy="48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54" name="Google Shape;254;p38"/>
          <p:cNvSpPr/>
          <p:nvPr/>
        </p:nvSpPr>
        <p:spPr>
          <a:xfrm>
            <a:off x="1270650" y="6403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55" name="Google Shape;255;p38"/>
          <p:cNvSpPr/>
          <p:nvPr/>
        </p:nvSpPr>
        <p:spPr>
          <a:xfrm>
            <a:off x="4168450" y="773575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56" name="Google Shape;256;p38"/>
          <p:cNvSpPr/>
          <p:nvPr/>
        </p:nvSpPr>
        <p:spPr>
          <a:xfrm>
            <a:off x="4179463" y="6403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57" name="Google Shape;257;p38"/>
          <p:cNvSpPr/>
          <p:nvPr/>
        </p:nvSpPr>
        <p:spPr>
          <a:xfrm>
            <a:off x="5130450" y="6771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58" name="Google Shape;258;p38"/>
          <p:cNvSpPr/>
          <p:nvPr/>
        </p:nvSpPr>
        <p:spPr>
          <a:xfrm>
            <a:off x="5130450" y="773575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59" name="Google Shape;259;p38"/>
          <p:cNvSpPr/>
          <p:nvPr/>
        </p:nvSpPr>
        <p:spPr>
          <a:xfrm>
            <a:off x="6092450" y="773575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60" name="Google Shape;260;p38"/>
          <p:cNvSpPr/>
          <p:nvPr/>
        </p:nvSpPr>
        <p:spPr>
          <a:xfrm>
            <a:off x="6110325" y="6771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61" name="Google Shape;261;p38"/>
          <p:cNvSpPr/>
          <p:nvPr/>
        </p:nvSpPr>
        <p:spPr>
          <a:xfrm>
            <a:off x="7065300" y="6771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62" name="Google Shape;262;p38"/>
          <p:cNvSpPr/>
          <p:nvPr/>
        </p:nvSpPr>
        <p:spPr>
          <a:xfrm>
            <a:off x="7996475" y="23106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63" name="Google Shape;263;p38"/>
          <p:cNvSpPr/>
          <p:nvPr/>
        </p:nvSpPr>
        <p:spPr>
          <a:xfrm>
            <a:off x="7996475" y="24261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64" name="Google Shape;264;p38"/>
          <p:cNvSpPr/>
          <p:nvPr/>
        </p:nvSpPr>
        <p:spPr>
          <a:xfrm>
            <a:off x="6067550" y="25055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65" name="Google Shape;265;p38"/>
          <p:cNvSpPr/>
          <p:nvPr/>
        </p:nvSpPr>
        <p:spPr>
          <a:xfrm>
            <a:off x="6067550" y="229480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66" name="Google Shape;266;p38"/>
          <p:cNvSpPr/>
          <p:nvPr/>
        </p:nvSpPr>
        <p:spPr>
          <a:xfrm>
            <a:off x="5054475" y="24261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67" name="Google Shape;267;p38"/>
          <p:cNvSpPr/>
          <p:nvPr/>
        </p:nvSpPr>
        <p:spPr>
          <a:xfrm>
            <a:off x="5054475" y="229480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68" name="Google Shape;268;p38"/>
          <p:cNvSpPr/>
          <p:nvPr/>
        </p:nvSpPr>
        <p:spPr>
          <a:xfrm>
            <a:off x="293000" y="23019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69" name="Google Shape;269;p38"/>
          <p:cNvSpPr/>
          <p:nvPr/>
        </p:nvSpPr>
        <p:spPr>
          <a:xfrm>
            <a:off x="2218250" y="23019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70" name="Google Shape;270;p38"/>
          <p:cNvSpPr/>
          <p:nvPr/>
        </p:nvSpPr>
        <p:spPr>
          <a:xfrm>
            <a:off x="2193800" y="3890225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71" name="Google Shape;271;p38"/>
          <p:cNvSpPr/>
          <p:nvPr/>
        </p:nvSpPr>
        <p:spPr>
          <a:xfrm>
            <a:off x="1245750" y="3890225"/>
            <a:ext cx="24900" cy="252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FF9900"/>
                </a:solidFill>
              </a:rPr>
              <a:t>   </a:t>
            </a:r>
            <a:endParaRPr>
              <a:solidFill>
                <a:srgbClr val="FF9900"/>
              </a:solidFill>
            </a:endParaRPr>
          </a:p>
        </p:txBody>
      </p:sp>
      <p:sp>
        <p:nvSpPr>
          <p:cNvPr id="272" name="Google Shape;272;p38"/>
          <p:cNvSpPr/>
          <p:nvPr/>
        </p:nvSpPr>
        <p:spPr>
          <a:xfrm>
            <a:off x="3196263" y="3890225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73" name="Google Shape;273;p38"/>
          <p:cNvSpPr/>
          <p:nvPr/>
        </p:nvSpPr>
        <p:spPr>
          <a:xfrm>
            <a:off x="4198750" y="3890225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74" name="Google Shape;274;p38"/>
          <p:cNvSpPr/>
          <p:nvPr/>
        </p:nvSpPr>
        <p:spPr>
          <a:xfrm>
            <a:off x="4198750" y="4099525"/>
            <a:ext cx="24900" cy="252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75" name="Google Shape;275;p38"/>
          <p:cNvSpPr/>
          <p:nvPr/>
        </p:nvSpPr>
        <p:spPr>
          <a:xfrm>
            <a:off x="5098900" y="3890225"/>
            <a:ext cx="24900" cy="252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76" name="Google Shape;276;p38"/>
          <p:cNvSpPr/>
          <p:nvPr/>
        </p:nvSpPr>
        <p:spPr>
          <a:xfrm>
            <a:off x="6151450" y="3890225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77" name="Google Shape;277;p38"/>
          <p:cNvSpPr/>
          <p:nvPr/>
        </p:nvSpPr>
        <p:spPr>
          <a:xfrm>
            <a:off x="7065300" y="3890225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78" name="Google Shape;278;p38"/>
          <p:cNvSpPr/>
          <p:nvPr/>
        </p:nvSpPr>
        <p:spPr>
          <a:xfrm rot="-330329">
            <a:off x="4198820" y="3994941"/>
            <a:ext cx="25015" cy="25344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79" name="Google Shape;279;p38"/>
          <p:cNvSpPr/>
          <p:nvPr/>
        </p:nvSpPr>
        <p:spPr>
          <a:xfrm>
            <a:off x="7065300" y="4099525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1"/>
          <p:cNvSpPr/>
          <p:nvPr/>
        </p:nvSpPr>
        <p:spPr>
          <a:xfrm>
            <a:off x="2926661" y="1181325"/>
            <a:ext cx="3290700" cy="3290700"/>
          </a:xfrm>
          <a:prstGeom prst="ellipse">
            <a:avLst/>
          </a:prstGeom>
          <a:solidFill>
            <a:srgbClr val="FCE5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200" b="1" i="1">
                <a:solidFill>
                  <a:schemeClr val="lt1"/>
                </a:solidFill>
                <a:highlight>
                  <a:schemeClr val="accent1"/>
                </a:highlight>
                <a:latin typeface="Raleway"/>
                <a:ea typeface="Raleway"/>
                <a:cs typeface="Raleway"/>
                <a:sym typeface="Raleway"/>
              </a:rPr>
              <a:t>ANIMATIONS</a:t>
            </a:r>
            <a:endParaRPr sz="2200" b="1" i="1">
              <a:solidFill>
                <a:schemeClr val="lt1"/>
              </a:solidFill>
              <a:highlight>
                <a:schemeClr val="accent1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i="1">
                <a:solidFill>
                  <a:schemeClr val="lt1"/>
                </a:solidFill>
                <a:highlight>
                  <a:schemeClr val="accent1"/>
                </a:highlight>
                <a:latin typeface="Raleway"/>
                <a:ea typeface="Raleway"/>
                <a:cs typeface="Raleway"/>
                <a:sym typeface="Raleway"/>
              </a:rPr>
              <a:t>Opérations événementielles</a:t>
            </a:r>
            <a:endParaRPr i="1">
              <a:solidFill>
                <a:schemeClr val="lt1"/>
              </a:solidFill>
              <a:highlight>
                <a:schemeClr val="accent1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chemeClr val="accen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Attirer et divertir</a:t>
            </a: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87" name="Google Shape;87;p21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666666"/>
                </a:solidFill>
              </a:rPr>
              <a:t>L’approche</a:t>
            </a:r>
            <a:endParaRPr/>
          </a:p>
        </p:txBody>
      </p:sp>
      <p:sp>
        <p:nvSpPr>
          <p:cNvPr id="88" name="Google Shape;88;p21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ACTIVATION </a:t>
            </a:r>
            <a:endParaRPr/>
          </a:p>
        </p:txBody>
      </p:sp>
      <p:sp>
        <p:nvSpPr>
          <p:cNvPr id="89" name="Google Shape;89;p21"/>
          <p:cNvSpPr/>
          <p:nvPr/>
        </p:nvSpPr>
        <p:spPr>
          <a:xfrm>
            <a:off x="268461" y="1181325"/>
            <a:ext cx="3290700" cy="3290700"/>
          </a:xfrm>
          <a:prstGeom prst="ellipse">
            <a:avLst/>
          </a:prstGeom>
          <a:solidFill>
            <a:srgbClr val="F90074">
              <a:alpha val="3134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</a:pPr>
            <a:r>
              <a:rPr lang="fr" sz="2200" b="1" i="1">
                <a:solidFill>
                  <a:schemeClr val="lt1"/>
                </a:solidFill>
                <a:highlight>
                  <a:schemeClr val="accent1"/>
                </a:highlight>
                <a:latin typeface="Raleway"/>
                <a:ea typeface="Raleway"/>
                <a:cs typeface="Raleway"/>
                <a:sym typeface="Raleway"/>
              </a:rPr>
              <a:t>OFFLINE</a:t>
            </a:r>
            <a:endParaRPr sz="2200" b="1" i="1">
              <a:solidFill>
                <a:schemeClr val="lt1"/>
              </a:solidFill>
              <a:highlight>
                <a:schemeClr val="accent1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i="1">
                <a:solidFill>
                  <a:schemeClr val="lt1"/>
                </a:solidFill>
                <a:highlight>
                  <a:schemeClr val="accent1"/>
                </a:highlight>
                <a:latin typeface="Raleway"/>
                <a:ea typeface="Raleway"/>
                <a:cs typeface="Raleway"/>
                <a:sym typeface="Raleway"/>
              </a:rPr>
              <a:t>Supports </a:t>
            </a:r>
            <a:endParaRPr i="1">
              <a:solidFill>
                <a:schemeClr val="lt1"/>
              </a:solidFill>
              <a:highlight>
                <a:schemeClr val="accent1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</a:pPr>
            <a:r>
              <a:rPr lang="fr" i="1">
                <a:solidFill>
                  <a:schemeClr val="lt1"/>
                </a:solidFill>
                <a:highlight>
                  <a:schemeClr val="accent1"/>
                </a:highlight>
                <a:latin typeface="Raleway"/>
                <a:ea typeface="Raleway"/>
                <a:cs typeface="Raleway"/>
                <a:sym typeface="Raleway"/>
              </a:rPr>
              <a:t>traditionnels</a:t>
            </a:r>
            <a:endParaRPr i="1">
              <a:solidFill>
                <a:schemeClr val="lt1"/>
              </a:solidFill>
              <a:highlight>
                <a:schemeClr val="accent1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</a:pPr>
            <a:endParaRPr b="1">
              <a:solidFill>
                <a:schemeClr val="accen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Informer et attirer</a:t>
            </a: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90" name="Google Shape;90;p21"/>
          <p:cNvSpPr/>
          <p:nvPr/>
        </p:nvSpPr>
        <p:spPr>
          <a:xfrm>
            <a:off x="5584839" y="1181325"/>
            <a:ext cx="3290700" cy="3290700"/>
          </a:xfrm>
          <a:prstGeom prst="ellipse">
            <a:avLst/>
          </a:prstGeom>
          <a:solidFill>
            <a:srgbClr val="3BB8E8">
              <a:alpha val="3188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</a:pPr>
            <a:r>
              <a:rPr lang="fr" sz="2200" b="1" i="1">
                <a:solidFill>
                  <a:schemeClr val="lt1"/>
                </a:solidFill>
                <a:highlight>
                  <a:schemeClr val="accent1"/>
                </a:highlight>
                <a:latin typeface="Raleway"/>
                <a:ea typeface="Raleway"/>
                <a:cs typeface="Raleway"/>
                <a:sym typeface="Raleway"/>
              </a:rPr>
              <a:t>ONLINE</a:t>
            </a:r>
            <a:endParaRPr sz="2200" b="1" i="1">
              <a:solidFill>
                <a:schemeClr val="lt1"/>
              </a:solidFill>
              <a:highlight>
                <a:schemeClr val="accent1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i="1">
                <a:solidFill>
                  <a:schemeClr val="lt1"/>
                </a:solidFill>
                <a:highlight>
                  <a:schemeClr val="accent1"/>
                </a:highlight>
                <a:latin typeface="Raleway"/>
                <a:ea typeface="Raleway"/>
                <a:cs typeface="Raleway"/>
                <a:sym typeface="Raleway"/>
              </a:rPr>
              <a:t>Owned media</a:t>
            </a:r>
            <a:endParaRPr i="1">
              <a:solidFill>
                <a:schemeClr val="lt1"/>
              </a:solidFill>
              <a:highlight>
                <a:schemeClr val="accent1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</a:pPr>
            <a:r>
              <a:rPr lang="fr" i="1">
                <a:solidFill>
                  <a:schemeClr val="lt1"/>
                </a:solidFill>
                <a:highlight>
                  <a:schemeClr val="accent1"/>
                </a:highlight>
                <a:latin typeface="Raleway"/>
                <a:ea typeface="Raleway"/>
                <a:cs typeface="Raleway"/>
                <a:sym typeface="Raleway"/>
              </a:rPr>
              <a:t>&amp; Paid media</a:t>
            </a:r>
            <a:endParaRPr i="1">
              <a:solidFill>
                <a:schemeClr val="lt1"/>
              </a:solidFill>
              <a:highlight>
                <a:schemeClr val="accent1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</a:pPr>
            <a:endParaRPr b="1">
              <a:solidFill>
                <a:schemeClr val="accen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Inspirer et partager</a:t>
            </a: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91" name="Google Shape;91;p21"/>
          <p:cNvSpPr txBox="1"/>
          <p:nvPr/>
        </p:nvSpPr>
        <p:spPr>
          <a:xfrm>
            <a:off x="178650" y="586176"/>
            <a:ext cx="8786700" cy="25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000" i="1">
                <a:latin typeface="Raleway"/>
                <a:ea typeface="Raleway"/>
                <a:cs typeface="Raleway"/>
                <a:sym typeface="Raleway"/>
              </a:rPr>
              <a:t>Emphase sur les animations &amp; déploiement Cross-Canal :</a:t>
            </a:r>
            <a:endParaRPr sz="2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92" name="Google Shape;92;p21"/>
          <p:cNvSpPr txBox="1"/>
          <p:nvPr/>
        </p:nvSpPr>
        <p:spPr>
          <a:xfrm>
            <a:off x="178650" y="5343250"/>
            <a:ext cx="8786700" cy="4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i="1">
                <a:solidFill>
                  <a:srgbClr val="FFFFFF"/>
                </a:solidFill>
                <a:highlight>
                  <a:srgbClr val="000000"/>
                </a:highlight>
                <a:latin typeface="Raleway"/>
                <a:ea typeface="Raleway"/>
                <a:cs typeface="Raleway"/>
                <a:sym typeface="Raleway"/>
              </a:rPr>
              <a:t>SOUTENUS PAR DES PARTENARIATS</a:t>
            </a:r>
            <a:endParaRPr sz="1800"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" name="Google Shape;284;p39"/>
          <p:cNvGraphicFramePr/>
          <p:nvPr/>
        </p:nvGraphicFramePr>
        <p:xfrm>
          <a:off x="215625" y="1639375"/>
          <a:ext cx="8712750" cy="1541570"/>
        </p:xfrm>
        <a:graphic>
          <a:graphicData uri="http://schemas.openxmlformats.org/drawingml/2006/table">
            <a:tbl>
              <a:tblPr>
                <a:noFill/>
                <a:tableStyleId>{DC9A4E20-51FB-44DA-A1F2-B1C115AD2B96}</a:tableStyleId>
              </a:tblPr>
              <a:tblGrid>
                <a:gridCol w="871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205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12-13 </a:t>
                      </a: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Septembre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19-20 </a:t>
                      </a: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Septembre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26-27 </a:t>
                      </a: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Septembre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3-4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Octobre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10-11 </a:t>
                      </a: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Octobre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17-18 </a:t>
                      </a: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Octobre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24-25 </a:t>
                      </a: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Octobre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31-1 Novembre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7-8 Novembre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14-15 Novembre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6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 Jeûne Genevois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Paris Fashion week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Halloween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5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Mercredie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Défilé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/>
                        <a:t>   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DIY Plaid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DIY Costume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9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Atelier personnalisation</a:t>
                      </a:r>
                      <a:endParaRPr sz="9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85" name="Google Shape;285;p39"/>
          <p:cNvGraphicFramePr/>
          <p:nvPr/>
        </p:nvGraphicFramePr>
        <p:xfrm>
          <a:off x="215625" y="56325"/>
          <a:ext cx="8712750" cy="1495790"/>
        </p:xfrm>
        <a:graphic>
          <a:graphicData uri="http://schemas.openxmlformats.org/drawingml/2006/table">
            <a:tbl>
              <a:tblPr>
                <a:noFill/>
                <a:tableStyleId>{DC9A4E20-51FB-44DA-A1F2-B1C115AD2B96}</a:tableStyleId>
              </a:tblPr>
              <a:tblGrid>
                <a:gridCol w="871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345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4-5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Juillet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11-12             Juillet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18-19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Juillet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25-26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Juillet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1-2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Août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8-9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Août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15-16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Août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22-23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Août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29-30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Août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5-6 Septembre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Vacances été Francaise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Fin coupe d’europe foot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Assomption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rgbClr val="434343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Rentrée</a:t>
                      </a:r>
                      <a:endParaRPr sz="800" i="1">
                        <a:solidFill>
                          <a:srgbClr val="434343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5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E-sport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Fitness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Yoga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Personal Shopping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86" name="Google Shape;286;p39"/>
          <p:cNvGraphicFramePr/>
          <p:nvPr/>
        </p:nvGraphicFramePr>
        <p:xfrm>
          <a:off x="216461" y="3256775"/>
          <a:ext cx="5227650" cy="1471350"/>
        </p:xfrm>
        <a:graphic>
          <a:graphicData uri="http://schemas.openxmlformats.org/drawingml/2006/table">
            <a:tbl>
              <a:tblPr>
                <a:noFill/>
                <a:tableStyleId>{DC9A4E20-51FB-44DA-A1F2-B1C115AD2B96}</a:tableStyleId>
              </a:tblPr>
              <a:tblGrid>
                <a:gridCol w="871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12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45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21-22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Novembre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E6B8A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28-29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Novembre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E6B8A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5-6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Décembre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E6B8A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12-13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Décembre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E6B8A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19-20 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Décembre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E6B8A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26-27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Décembre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E6B8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2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Noël</a:t>
                      </a:r>
                      <a:endParaRPr sz="800" i="1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Noël</a:t>
                      </a:r>
                      <a:endParaRPr sz="800" i="1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Noël</a:t>
                      </a:r>
                      <a:endParaRPr sz="800" i="1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Noël</a:t>
                      </a:r>
                      <a:endParaRPr sz="800" i="1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Noël</a:t>
                      </a:r>
                      <a:endParaRPr sz="800" i="1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800" i="1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Noël</a:t>
                      </a:r>
                      <a:endParaRPr sz="800" i="1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5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Noël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100"/>
                        <a:buFont typeface="Arial"/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Noël</a:t>
                      </a:r>
                      <a:endParaRPr sz="1000">
                        <a:solidFill>
                          <a:schemeClr val="accen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100"/>
                        <a:buFont typeface="Arial"/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Noël</a:t>
                      </a:r>
                      <a:endParaRPr sz="1000">
                        <a:solidFill>
                          <a:schemeClr val="accen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100"/>
                        <a:buFont typeface="Arial"/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Noël</a:t>
                      </a:r>
                      <a:endParaRPr sz="1000">
                        <a:solidFill>
                          <a:schemeClr val="accen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100"/>
                        <a:buFont typeface="Arial"/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Noël</a:t>
                      </a:r>
                      <a:endParaRPr sz="1000">
                        <a:solidFill>
                          <a:schemeClr val="accen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100"/>
                        <a:buFont typeface="Arial"/>
                        <a:buNone/>
                      </a:pPr>
                      <a:r>
                        <a:rPr lang="fr" sz="1000">
                          <a:solidFill>
                            <a:schemeClr val="accen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Noël</a:t>
                      </a:r>
                      <a:endParaRPr sz="1000">
                        <a:solidFill>
                          <a:schemeClr val="accen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287" name="Google Shape;287;p39"/>
          <p:cNvCxnSpPr/>
          <p:nvPr/>
        </p:nvCxnSpPr>
        <p:spPr>
          <a:xfrm>
            <a:off x="215000" y="959250"/>
            <a:ext cx="1695300" cy="8400"/>
          </a:xfrm>
          <a:prstGeom prst="straightConnector1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288" name="Google Shape;288;p39"/>
          <p:cNvSpPr/>
          <p:nvPr/>
        </p:nvSpPr>
        <p:spPr>
          <a:xfrm>
            <a:off x="271225" y="7390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89" name="Google Shape;289;p39"/>
          <p:cNvSpPr/>
          <p:nvPr/>
        </p:nvSpPr>
        <p:spPr>
          <a:xfrm>
            <a:off x="1121050" y="739050"/>
            <a:ext cx="24900" cy="252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90" name="Google Shape;290;p39"/>
          <p:cNvSpPr/>
          <p:nvPr/>
        </p:nvSpPr>
        <p:spPr>
          <a:xfrm>
            <a:off x="5500950" y="7390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91" name="Google Shape;291;p39"/>
          <p:cNvSpPr/>
          <p:nvPr/>
        </p:nvSpPr>
        <p:spPr>
          <a:xfrm>
            <a:off x="8110800" y="7390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92" name="Google Shape;292;p39"/>
          <p:cNvSpPr/>
          <p:nvPr/>
        </p:nvSpPr>
        <p:spPr>
          <a:xfrm>
            <a:off x="2019550" y="23011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93" name="Google Shape;293;p39"/>
          <p:cNvSpPr/>
          <p:nvPr/>
        </p:nvSpPr>
        <p:spPr>
          <a:xfrm>
            <a:off x="296125" y="23011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  <p:sp>
        <p:nvSpPr>
          <p:cNvPr id="294" name="Google Shape;294;p39"/>
          <p:cNvSpPr/>
          <p:nvPr/>
        </p:nvSpPr>
        <p:spPr>
          <a:xfrm>
            <a:off x="6362950" y="2301150"/>
            <a:ext cx="24900" cy="252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  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0"/>
          <p:cNvSpPr txBox="1"/>
          <p:nvPr/>
        </p:nvSpPr>
        <p:spPr>
          <a:xfrm>
            <a:off x="178650" y="720825"/>
            <a:ext cx="8786700" cy="5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00" b="1" i="1">
                <a:latin typeface="Raleway"/>
                <a:ea typeface="Raleway"/>
                <a:cs typeface="Raleway"/>
                <a:sym typeface="Raleway"/>
              </a:rPr>
              <a:t>Comment le Retailtainment peut prendre vie</a:t>
            </a:r>
            <a:br>
              <a:rPr lang="fr" sz="2400" b="1" i="1">
                <a:latin typeface="Raleway"/>
                <a:ea typeface="Raleway"/>
                <a:cs typeface="Raleway"/>
                <a:sym typeface="Raleway"/>
              </a:rPr>
            </a:br>
            <a:r>
              <a:rPr lang="fr" sz="2400" i="1">
                <a:latin typeface="Raleway"/>
                <a:ea typeface="Raleway"/>
                <a:cs typeface="Raleway"/>
                <a:sym typeface="Raleway"/>
              </a:rPr>
              <a:t>à Val Thoiry Shopping ?</a:t>
            </a:r>
            <a:endParaRPr sz="24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00" name="Google Shape;300;p40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Notre réponse</a:t>
            </a:r>
            <a:endParaRPr/>
          </a:p>
        </p:txBody>
      </p:sp>
      <p:sp>
        <p:nvSpPr>
          <p:cNvPr id="301" name="Google Shape;301;p40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POINT DE DÉPART</a:t>
            </a:r>
            <a:endParaRPr/>
          </a:p>
        </p:txBody>
      </p:sp>
      <p:sp>
        <p:nvSpPr>
          <p:cNvPr id="302" name="Google Shape;302;p40"/>
          <p:cNvSpPr/>
          <p:nvPr/>
        </p:nvSpPr>
        <p:spPr>
          <a:xfrm>
            <a:off x="2534175" y="2352575"/>
            <a:ext cx="1972500" cy="18264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latin typeface="Raleway"/>
                <a:ea typeface="Raleway"/>
                <a:cs typeface="Raleway"/>
                <a:sym typeface="Raleway"/>
              </a:rPr>
              <a:t>1 animation </a:t>
            </a:r>
            <a:endParaRPr sz="1800"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>
                <a:latin typeface="Raleway"/>
                <a:ea typeface="Raleway"/>
                <a:cs typeface="Raleway"/>
                <a:sym typeface="Raleway"/>
              </a:rPr>
              <a:t>MAJEURE</a:t>
            </a:r>
            <a:endParaRPr sz="1800" b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03" name="Google Shape;303;p40"/>
          <p:cNvSpPr/>
          <p:nvPr/>
        </p:nvSpPr>
        <p:spPr>
          <a:xfrm>
            <a:off x="4571570" y="2352575"/>
            <a:ext cx="986100" cy="18264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04" name="Google Shape;304;p40"/>
          <p:cNvSpPr txBox="1"/>
          <p:nvPr/>
        </p:nvSpPr>
        <p:spPr>
          <a:xfrm>
            <a:off x="2534175" y="1761925"/>
            <a:ext cx="4075800" cy="505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thématique</a:t>
            </a:r>
            <a:endParaRPr sz="1800" b="1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305" name="Google Shape;305;p40"/>
          <p:cNvCxnSpPr/>
          <p:nvPr/>
        </p:nvCxnSpPr>
        <p:spPr>
          <a:xfrm>
            <a:off x="2440850" y="4341650"/>
            <a:ext cx="4295400" cy="0"/>
          </a:xfrm>
          <a:prstGeom prst="straightConnector1">
            <a:avLst/>
          </a:prstGeom>
          <a:noFill/>
          <a:ln w="9525" cap="flat" cmpd="sng">
            <a:solidFill>
              <a:srgbClr val="FF007B"/>
            </a:solidFill>
            <a:prstDash val="dot"/>
            <a:round/>
            <a:headEnd type="oval" w="med" len="med"/>
            <a:tailEnd type="stealth" w="med" len="med"/>
          </a:ln>
        </p:spPr>
      </p:cxnSp>
      <p:sp>
        <p:nvSpPr>
          <p:cNvPr id="306" name="Google Shape;306;p40"/>
          <p:cNvSpPr/>
          <p:nvPr/>
        </p:nvSpPr>
        <p:spPr>
          <a:xfrm>
            <a:off x="5608020" y="2352575"/>
            <a:ext cx="986100" cy="18264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07" name="Google Shape;307;p40"/>
          <p:cNvSpPr txBox="1"/>
          <p:nvPr/>
        </p:nvSpPr>
        <p:spPr>
          <a:xfrm>
            <a:off x="4817150" y="2876675"/>
            <a:ext cx="1517100" cy="7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2 animations </a:t>
            </a:r>
            <a:endParaRPr sz="1800">
              <a:solidFill>
                <a:schemeClr val="accen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i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mineurs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p41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7825" y="790000"/>
            <a:ext cx="5582298" cy="2990448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41"/>
          <p:cNvSpPr txBox="1"/>
          <p:nvPr/>
        </p:nvSpPr>
        <p:spPr>
          <a:xfrm>
            <a:off x="178650" y="806700"/>
            <a:ext cx="3187200" cy="2973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600">
                <a:solidFill>
                  <a:srgbClr val="FFFFFF"/>
                </a:solidFill>
                <a:latin typeface="Raleway ExtraLight"/>
                <a:ea typeface="Raleway ExtraLight"/>
                <a:cs typeface="Raleway ExtraLight"/>
                <a:sym typeface="Raleway ExtraLight"/>
              </a:rPr>
              <a:t>ANIMATIONS  THÉMATIQUE </a:t>
            </a:r>
            <a:r>
              <a:rPr lang="fr" sz="3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SHOW</a:t>
            </a:r>
            <a:endParaRPr sz="3600"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42"/>
          <p:cNvSpPr txBox="1"/>
          <p:nvPr/>
        </p:nvSpPr>
        <p:spPr>
          <a:xfrm>
            <a:off x="54313" y="292839"/>
            <a:ext cx="44958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i="1">
                <a:solidFill>
                  <a:srgbClr val="999999"/>
                </a:solidFill>
                <a:latin typeface="Raleway Light"/>
                <a:ea typeface="Raleway Light"/>
                <a:cs typeface="Raleway Light"/>
                <a:sym typeface="Raleway Light"/>
              </a:rPr>
              <a:t>Concert  </a:t>
            </a:r>
            <a:endParaRPr sz="1800" i="1">
              <a:solidFill>
                <a:srgbClr val="999999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319" name="Google Shape;319;p42"/>
          <p:cNvSpPr txBox="1"/>
          <p:nvPr/>
        </p:nvSpPr>
        <p:spPr>
          <a:xfrm>
            <a:off x="76200" y="42584"/>
            <a:ext cx="44958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i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My SHOW time</a:t>
            </a:r>
            <a:endParaRPr sz="1800" b="1" i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320" name="Google Shape;320;p42" descr="Résultat de recherche d'images pour &quot;collectif metisse&quot;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570" y="2441000"/>
            <a:ext cx="4136926" cy="233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42"/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1175" y="688698"/>
            <a:ext cx="2825575" cy="167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42" descr="Clip officiel &quot;C'est la vie&quot; disponible dans l'album &quot;Rendez-vous au soleil&quot; : UMSM.lnk.to/rendezvousausoleilAlbum&#10;&#10;http://vevo.ly/cltpQ2" title="Collectif Métissé - C'est la vie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33550" y="1152275"/>
            <a:ext cx="4219850" cy="316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3"/>
          <p:cNvSpPr txBox="1"/>
          <p:nvPr/>
        </p:nvSpPr>
        <p:spPr>
          <a:xfrm>
            <a:off x="54313" y="292839"/>
            <a:ext cx="44958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i="1">
                <a:solidFill>
                  <a:srgbClr val="999999"/>
                </a:solidFill>
                <a:latin typeface="Raleway Light"/>
                <a:ea typeface="Raleway Light"/>
                <a:cs typeface="Raleway Light"/>
                <a:sym typeface="Raleway Light"/>
              </a:rPr>
              <a:t>Aux choix  </a:t>
            </a:r>
            <a:endParaRPr sz="1800" i="1">
              <a:solidFill>
                <a:srgbClr val="999999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328" name="Google Shape;328;p43"/>
          <p:cNvSpPr txBox="1"/>
          <p:nvPr/>
        </p:nvSpPr>
        <p:spPr>
          <a:xfrm>
            <a:off x="76200" y="42584"/>
            <a:ext cx="44958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i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My SHOW time</a:t>
            </a:r>
            <a:endParaRPr sz="1800" b="1" i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329" name="Google Shape;329;p43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632" y="2758000"/>
            <a:ext cx="2980942" cy="1982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62798" y="2315168"/>
            <a:ext cx="2436736" cy="1982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43" descr="Résultat de recherche d'images pour &quot;blind test&quot;"/>
          <p:cNvPicPr preferRelativeResize="0"/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2798" y="1040512"/>
            <a:ext cx="2436734" cy="1274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43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2849" y="1040514"/>
            <a:ext cx="2534584" cy="32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43"/>
          <p:cNvPicPr preferRelativeResize="0"/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631" y="721113"/>
            <a:ext cx="2981243" cy="1982737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43"/>
          <p:cNvSpPr/>
          <p:nvPr/>
        </p:nvSpPr>
        <p:spPr>
          <a:xfrm>
            <a:off x="410631" y="2758000"/>
            <a:ext cx="2981100" cy="292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FANFARE DE RUE</a:t>
            </a: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35" name="Google Shape;335;p43"/>
          <p:cNvSpPr/>
          <p:nvPr/>
        </p:nvSpPr>
        <p:spPr>
          <a:xfrm>
            <a:off x="3692900" y="1040512"/>
            <a:ext cx="2534400" cy="263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F3F3F3"/>
                </a:solidFill>
                <a:latin typeface="Raleway"/>
                <a:ea typeface="Raleway"/>
                <a:cs typeface="Raleway"/>
                <a:sym typeface="Raleway"/>
              </a:rPr>
              <a:t>BREAK DANCE</a:t>
            </a:r>
            <a:endParaRPr>
              <a:solidFill>
                <a:srgbClr val="F3F3F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36" name="Google Shape;336;p43"/>
          <p:cNvSpPr/>
          <p:nvPr/>
        </p:nvSpPr>
        <p:spPr>
          <a:xfrm>
            <a:off x="410631" y="746157"/>
            <a:ext cx="2981100" cy="292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STREET ART - Brokovich</a:t>
            </a: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37" name="Google Shape;337;p43"/>
          <p:cNvSpPr/>
          <p:nvPr/>
        </p:nvSpPr>
        <p:spPr>
          <a:xfrm>
            <a:off x="6362732" y="1040512"/>
            <a:ext cx="2436900" cy="263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F3F3F3"/>
                </a:solidFill>
                <a:latin typeface="Raleway"/>
                <a:ea typeface="Raleway"/>
                <a:cs typeface="Raleway"/>
                <a:sym typeface="Raleway"/>
              </a:rPr>
              <a:t>BLIND TEST</a:t>
            </a:r>
            <a:endParaRPr>
              <a:solidFill>
                <a:srgbClr val="F3F3F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44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666666"/>
                </a:solidFill>
              </a:rPr>
              <a:t>Animations</a:t>
            </a:r>
            <a:endParaRPr/>
          </a:p>
        </p:txBody>
      </p:sp>
      <p:sp>
        <p:nvSpPr>
          <p:cNvPr id="343" name="Google Shape;343;p44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ACTIVATION </a:t>
            </a:r>
            <a:endParaRPr/>
          </a:p>
        </p:txBody>
      </p:sp>
      <p:sp>
        <p:nvSpPr>
          <p:cNvPr id="344" name="Google Shape;344;p44"/>
          <p:cNvSpPr/>
          <p:nvPr/>
        </p:nvSpPr>
        <p:spPr>
          <a:xfrm>
            <a:off x="178650" y="637250"/>
            <a:ext cx="8786400" cy="3623700"/>
          </a:xfrm>
          <a:prstGeom prst="rect">
            <a:avLst/>
          </a:prstGeom>
          <a:solidFill>
            <a:srgbClr val="FF007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45" name="Google Shape;345;p44"/>
          <p:cNvCxnSpPr/>
          <p:nvPr/>
        </p:nvCxnSpPr>
        <p:spPr>
          <a:xfrm>
            <a:off x="992850" y="1307534"/>
            <a:ext cx="7158300" cy="0"/>
          </a:xfrm>
          <a:prstGeom prst="straightConnector1">
            <a:avLst/>
          </a:prstGeom>
          <a:noFill/>
          <a:ln w="28575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346" name="Google Shape;346;p44"/>
          <p:cNvCxnSpPr/>
          <p:nvPr/>
        </p:nvCxnSpPr>
        <p:spPr>
          <a:xfrm>
            <a:off x="992850" y="3688334"/>
            <a:ext cx="7158300" cy="0"/>
          </a:xfrm>
          <a:prstGeom prst="straightConnector1">
            <a:avLst/>
          </a:prstGeom>
          <a:noFill/>
          <a:ln w="28575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347" name="Google Shape;347;p44"/>
          <p:cNvSpPr txBox="1"/>
          <p:nvPr/>
        </p:nvSpPr>
        <p:spPr>
          <a:xfrm>
            <a:off x="4199025" y="1032425"/>
            <a:ext cx="395400" cy="541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2</a:t>
            </a:r>
            <a:endParaRPr sz="3000"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48" name="Google Shape;348;p44"/>
          <p:cNvSpPr txBox="1"/>
          <p:nvPr/>
        </p:nvSpPr>
        <p:spPr>
          <a:xfrm>
            <a:off x="992850" y="1424700"/>
            <a:ext cx="7158300" cy="21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600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LA COMMUNICATION</a:t>
            </a:r>
            <a:endParaRPr sz="2400" i="1">
              <a:highlight>
                <a:srgbClr val="FFFFFF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45"/>
          <p:cNvSpPr/>
          <p:nvPr/>
        </p:nvSpPr>
        <p:spPr>
          <a:xfrm>
            <a:off x="178650" y="548775"/>
            <a:ext cx="8786700" cy="4123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4" name="Google Shape;354;p45"/>
          <p:cNvGrpSpPr/>
          <p:nvPr/>
        </p:nvGrpSpPr>
        <p:grpSpPr>
          <a:xfrm>
            <a:off x="375457" y="534404"/>
            <a:ext cx="6637555" cy="4123737"/>
            <a:chOff x="178651" y="548774"/>
            <a:chExt cx="6639547" cy="4124974"/>
          </a:xfrm>
        </p:grpSpPr>
        <p:pic>
          <p:nvPicPr>
            <p:cNvPr id="355" name="Google Shape;355;p45"/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8651" y="548774"/>
              <a:ext cx="6639547" cy="41249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6" name="Google Shape;356;p45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03672" y="1001281"/>
              <a:ext cx="4798339" cy="298984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57" name="Google Shape;357;p45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Site internet</a:t>
            </a:r>
            <a:endParaRPr/>
          </a:p>
        </p:txBody>
      </p:sp>
      <p:sp>
        <p:nvSpPr>
          <p:cNvPr id="358" name="Google Shape;358;p45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STRATÉGIE MARKETING ONLINE</a:t>
            </a:r>
            <a:endParaRPr/>
          </a:p>
        </p:txBody>
      </p:sp>
      <p:grpSp>
        <p:nvGrpSpPr>
          <p:cNvPr id="359" name="Google Shape;359;p45"/>
          <p:cNvGrpSpPr/>
          <p:nvPr/>
        </p:nvGrpSpPr>
        <p:grpSpPr>
          <a:xfrm>
            <a:off x="6773171" y="496312"/>
            <a:ext cx="1748705" cy="3545872"/>
            <a:chOff x="6442825" y="0"/>
            <a:chExt cx="2367274" cy="4800151"/>
          </a:xfrm>
        </p:grpSpPr>
        <p:pic>
          <p:nvPicPr>
            <p:cNvPr id="360" name="Google Shape;360;p45"/>
            <p:cNvPicPr preferRelativeResize="0"/>
            <p:nvPr/>
          </p:nvPicPr>
          <p:blipFill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42825" y="0"/>
              <a:ext cx="2367274" cy="48001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1" name="Google Shape;361;p45"/>
            <p:cNvPicPr preferRelativeResize="0"/>
            <p:nvPr/>
          </p:nvPicPr>
          <p:blipFill>
            <a:blip r:embed="rId6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06425" y="657639"/>
              <a:ext cx="1994550" cy="35477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62" name="Google Shape;362;p45"/>
          <p:cNvSpPr txBox="1"/>
          <p:nvPr/>
        </p:nvSpPr>
        <p:spPr>
          <a:xfrm>
            <a:off x="9300650" y="2642075"/>
            <a:ext cx="2853900" cy="96540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 u="sng">
                <a:solidFill>
                  <a:schemeClr val="hlink"/>
                </a:solidFill>
                <a:hlinkClick r:id="rId7"/>
              </a:rPr>
              <a:t>https://www.valthoiry.com/uploads/731x404-1-2-3-4-5.jpg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MP - My FOOD + SPORT Time</a:t>
            </a:r>
            <a:endParaRPr/>
          </a:p>
        </p:txBody>
      </p:sp>
      <p:pic>
        <p:nvPicPr>
          <p:cNvPr id="363" name="Google Shape;363;p45"/>
          <p:cNvPicPr preferRelativeResize="0"/>
          <p:nvPr/>
        </p:nvPicPr>
        <p:blipFill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8093" y="1754868"/>
            <a:ext cx="2625275" cy="1450875"/>
          </a:xfrm>
          <a:prstGeom prst="rect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B7B7B7">
                <a:alpha val="28000"/>
              </a:srgbClr>
            </a:outerShdw>
          </a:effectLst>
        </p:spPr>
      </p:pic>
      <p:pic>
        <p:nvPicPr>
          <p:cNvPr id="364" name="Google Shape;364;p45"/>
          <p:cNvPicPr preferRelativeResize="0"/>
          <p:nvPr/>
        </p:nvPicPr>
        <p:blipFill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8093" y="1754868"/>
            <a:ext cx="2625275" cy="1450875"/>
          </a:xfrm>
          <a:prstGeom prst="rect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B7B7B7">
                <a:alpha val="28000"/>
              </a:srgbClr>
            </a:outerShdw>
          </a:effectLst>
        </p:spPr>
      </p:pic>
      <p:grpSp>
        <p:nvGrpSpPr>
          <p:cNvPr id="365" name="Google Shape;365;p45"/>
          <p:cNvGrpSpPr/>
          <p:nvPr/>
        </p:nvGrpSpPr>
        <p:grpSpPr>
          <a:xfrm>
            <a:off x="1948491" y="3104216"/>
            <a:ext cx="184350" cy="41100"/>
            <a:chOff x="1948491" y="3104216"/>
            <a:chExt cx="184350" cy="41100"/>
          </a:xfrm>
        </p:grpSpPr>
        <p:sp>
          <p:nvSpPr>
            <p:cNvPr id="366" name="Google Shape;366;p45"/>
            <p:cNvSpPr/>
            <p:nvPr/>
          </p:nvSpPr>
          <p:spPr>
            <a:xfrm>
              <a:off x="1948491" y="3104216"/>
              <a:ext cx="41100" cy="41100"/>
            </a:xfrm>
            <a:prstGeom prst="ellipse">
              <a:avLst/>
            </a:pr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45"/>
            <p:cNvSpPr/>
            <p:nvPr/>
          </p:nvSpPr>
          <p:spPr>
            <a:xfrm>
              <a:off x="2020116" y="3104216"/>
              <a:ext cx="41100" cy="41100"/>
            </a:xfrm>
            <a:prstGeom prst="ellipse">
              <a:avLst/>
            </a:pr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45"/>
            <p:cNvSpPr/>
            <p:nvPr/>
          </p:nvSpPr>
          <p:spPr>
            <a:xfrm>
              <a:off x="2091741" y="3104216"/>
              <a:ext cx="41100" cy="4110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69" name="Google Shape;369;p45"/>
          <p:cNvPicPr preferRelativeResize="0"/>
          <p:nvPr/>
        </p:nvPicPr>
        <p:blipFill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933" y="1668897"/>
            <a:ext cx="1393825" cy="77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45"/>
          <p:cNvPicPr preferRelativeResize="0"/>
          <p:nvPr/>
        </p:nvPicPr>
        <p:blipFill>
          <a:blip r:embed="rId11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2515" y="1668897"/>
            <a:ext cx="1393825" cy="77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45"/>
          <p:cNvPicPr preferRelativeResize="0"/>
          <p:nvPr/>
        </p:nvPicPr>
        <p:blipFill>
          <a:blip r:embed="rId1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7650" y="1754875"/>
            <a:ext cx="515725" cy="387050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45"/>
          <p:cNvSpPr/>
          <p:nvPr/>
        </p:nvSpPr>
        <p:spPr>
          <a:xfrm>
            <a:off x="9484075" y="496300"/>
            <a:ext cx="6403200" cy="12858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BRAND WEBSITE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fr"/>
              <a:t>quid mutlilingue, crm espace client, click2chat, avis verifies, social wall ?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fr"/>
              <a:t>meme si eurocommercial nosu pouvons accompagner mise en place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fr"/>
              <a:t>a defaut travail sur les mises en avant du carousel en homepage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1000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46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STRATÉGIE MARKETING ONLINE</a:t>
            </a:r>
            <a:endParaRPr/>
          </a:p>
        </p:txBody>
      </p:sp>
      <p:pic>
        <p:nvPicPr>
          <p:cNvPr id="378" name="Google Shape;378;p46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9425" y="1096051"/>
            <a:ext cx="894649" cy="574450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46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Réseaux sociaux - focus instagram</a:t>
            </a:r>
            <a:endParaRPr/>
          </a:p>
        </p:txBody>
      </p:sp>
      <p:pic>
        <p:nvPicPr>
          <p:cNvPr id="380" name="Google Shape;380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97685" y="381553"/>
            <a:ext cx="2144831" cy="438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46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9535" y="916950"/>
            <a:ext cx="1861124" cy="3288122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46"/>
          <p:cNvSpPr/>
          <p:nvPr/>
        </p:nvSpPr>
        <p:spPr>
          <a:xfrm>
            <a:off x="633087" y="1020175"/>
            <a:ext cx="1464600" cy="448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600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Aujourd’hui… </a:t>
            </a:r>
            <a:endParaRPr sz="1600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83" name="Google Shape;383;p46"/>
          <p:cNvSpPr/>
          <p:nvPr/>
        </p:nvSpPr>
        <p:spPr>
          <a:xfrm>
            <a:off x="7046326" y="3756563"/>
            <a:ext cx="1464600" cy="448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600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… et demain !</a:t>
            </a:r>
            <a:endParaRPr sz="1600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384" name="Google Shape;384;p46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9525" y="1721775"/>
            <a:ext cx="1861126" cy="2479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1485" y="381553"/>
            <a:ext cx="2144831" cy="438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46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335" y="916950"/>
            <a:ext cx="1861124" cy="32881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47"/>
          <p:cNvSpPr/>
          <p:nvPr/>
        </p:nvSpPr>
        <p:spPr>
          <a:xfrm>
            <a:off x="178650" y="720825"/>
            <a:ext cx="8786700" cy="3922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47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Google Ads</a:t>
            </a:r>
            <a:endParaRPr/>
          </a:p>
        </p:txBody>
      </p:sp>
      <p:sp>
        <p:nvSpPr>
          <p:cNvPr id="393" name="Google Shape;393;p47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STRATÉGIE MARKETING ONLINE</a:t>
            </a:r>
            <a:endParaRPr/>
          </a:p>
        </p:txBody>
      </p:sp>
      <p:pic>
        <p:nvPicPr>
          <p:cNvPr id="394" name="Google Shape;394;p47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990"/>
          <a:stretch/>
        </p:blipFill>
        <p:spPr>
          <a:xfrm>
            <a:off x="7784607" y="35672"/>
            <a:ext cx="1266718" cy="34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p47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231"/>
          <a:stretch/>
        </p:blipFill>
        <p:spPr>
          <a:xfrm>
            <a:off x="5697449" y="-61900"/>
            <a:ext cx="2175425" cy="60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47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019" b="18013"/>
          <a:stretch/>
        </p:blipFill>
        <p:spPr>
          <a:xfrm>
            <a:off x="3816325" y="67125"/>
            <a:ext cx="2059600" cy="28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p47"/>
          <p:cNvPicPr preferRelativeResize="0"/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850" y="1806534"/>
            <a:ext cx="2446424" cy="2837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p47"/>
          <p:cNvPicPr preferRelativeResize="0"/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4710" y="1806534"/>
            <a:ext cx="2510639" cy="2837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47"/>
          <p:cNvPicPr preferRelativeResize="0"/>
          <p:nvPr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1625" y="1100525"/>
            <a:ext cx="4040750" cy="2366249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47"/>
          <p:cNvSpPr/>
          <p:nvPr/>
        </p:nvSpPr>
        <p:spPr>
          <a:xfrm rot="10800000">
            <a:off x="1367075" y="1568300"/>
            <a:ext cx="222000" cy="192000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1" name="Google Shape;401;p47"/>
          <p:cNvSpPr/>
          <p:nvPr/>
        </p:nvSpPr>
        <p:spPr>
          <a:xfrm rot="10800000">
            <a:off x="7599025" y="1568300"/>
            <a:ext cx="222000" cy="192000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47"/>
          <p:cNvSpPr txBox="1"/>
          <p:nvPr/>
        </p:nvSpPr>
        <p:spPr>
          <a:xfrm>
            <a:off x="595025" y="1238000"/>
            <a:ext cx="1766100" cy="401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Annonce Bumper</a:t>
            </a:r>
            <a:endParaRPr sz="1200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03" name="Google Shape;403;p47"/>
          <p:cNvSpPr txBox="1"/>
          <p:nvPr/>
        </p:nvSpPr>
        <p:spPr>
          <a:xfrm>
            <a:off x="6780125" y="1238000"/>
            <a:ext cx="1766100" cy="401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Annonce Discovery TrueView</a:t>
            </a:r>
            <a:endParaRPr sz="1200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04" name="Google Shape;404;p47"/>
          <p:cNvSpPr/>
          <p:nvPr/>
        </p:nvSpPr>
        <p:spPr>
          <a:xfrm>
            <a:off x="4466988" y="3525950"/>
            <a:ext cx="222000" cy="192000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47"/>
          <p:cNvSpPr txBox="1"/>
          <p:nvPr/>
        </p:nvSpPr>
        <p:spPr>
          <a:xfrm>
            <a:off x="3695038" y="3680775"/>
            <a:ext cx="1766100" cy="401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Annonce TrueView InStream</a:t>
            </a:r>
            <a:endParaRPr sz="1200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06" name="Google Shape;406;p47"/>
          <p:cNvSpPr txBox="1"/>
          <p:nvPr/>
        </p:nvSpPr>
        <p:spPr>
          <a:xfrm>
            <a:off x="3695038" y="4082175"/>
            <a:ext cx="1766100" cy="401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latin typeface="Raleway"/>
                <a:ea typeface="Raleway"/>
                <a:cs typeface="Raleway"/>
                <a:sym typeface="Raleway"/>
              </a:rPr>
              <a:t>Désactivable et diffusée avant la vidéo principale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07" name="Google Shape;407;p47"/>
          <p:cNvSpPr txBox="1"/>
          <p:nvPr/>
        </p:nvSpPr>
        <p:spPr>
          <a:xfrm>
            <a:off x="595026" y="836600"/>
            <a:ext cx="1766100" cy="401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latin typeface="Raleway"/>
                <a:ea typeface="Raleway"/>
                <a:cs typeface="Raleway"/>
                <a:sym typeface="Raleway"/>
              </a:rPr>
              <a:t>Brève vidéo (6 sec.) adaptée aux mobiles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08" name="Google Shape;408;p47"/>
          <p:cNvSpPr txBox="1"/>
          <p:nvPr/>
        </p:nvSpPr>
        <p:spPr>
          <a:xfrm>
            <a:off x="6780100" y="836600"/>
            <a:ext cx="1766100" cy="401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latin typeface="Raleway"/>
                <a:ea typeface="Raleway"/>
                <a:cs typeface="Raleway"/>
                <a:sym typeface="Raleway"/>
              </a:rPr>
              <a:t>Diffusée dans les résultats, vidéos similaires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409" name="Google Shape;409;p47"/>
          <p:cNvGrpSpPr/>
          <p:nvPr/>
        </p:nvGrpSpPr>
        <p:grpSpPr>
          <a:xfrm>
            <a:off x="-1921250" y="836600"/>
            <a:ext cx="1766100" cy="923700"/>
            <a:chOff x="-1921250" y="836600"/>
            <a:chExt cx="1766100" cy="923700"/>
          </a:xfrm>
        </p:grpSpPr>
        <p:sp>
          <p:nvSpPr>
            <p:cNvPr id="410" name="Google Shape;410;p47"/>
            <p:cNvSpPr/>
            <p:nvPr/>
          </p:nvSpPr>
          <p:spPr>
            <a:xfrm rot="10800000">
              <a:off x="-1149200" y="1568300"/>
              <a:ext cx="222000" cy="192000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47"/>
            <p:cNvSpPr txBox="1"/>
            <p:nvPr/>
          </p:nvSpPr>
          <p:spPr>
            <a:xfrm>
              <a:off x="-1921250" y="1238000"/>
              <a:ext cx="1766100" cy="4014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1200" i="1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rPr>
                <a:t>Annonce TrueView InStream</a:t>
              </a:r>
              <a:endParaRPr sz="1200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412" name="Google Shape;412;p47"/>
            <p:cNvSpPr txBox="1"/>
            <p:nvPr/>
          </p:nvSpPr>
          <p:spPr>
            <a:xfrm>
              <a:off x="-1921249" y="836600"/>
              <a:ext cx="1766100" cy="401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1000" i="1">
                  <a:solidFill>
                    <a:schemeClr val="accent1"/>
                  </a:solidFill>
                  <a:latin typeface="Raleway"/>
                  <a:ea typeface="Raleway"/>
                  <a:cs typeface="Raleway"/>
                  <a:sym typeface="Raleway"/>
                </a:rPr>
                <a:t>Désactivable et diffusée avant la vidéo principale</a:t>
              </a:r>
              <a:endParaRPr sz="1000" i="1"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  <p:pic>
        <p:nvPicPr>
          <p:cNvPr id="413" name="Google Shape;413;p47"/>
          <p:cNvPicPr preferRelativeResize="0"/>
          <p:nvPr/>
        </p:nvPicPr>
        <p:blipFill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500" y="2213250"/>
            <a:ext cx="1795626" cy="1033875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Google Shape;414;p47"/>
          <p:cNvSpPr txBox="1"/>
          <p:nvPr/>
        </p:nvSpPr>
        <p:spPr>
          <a:xfrm>
            <a:off x="523604" y="3074502"/>
            <a:ext cx="1856400" cy="2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500">
                <a:solidFill>
                  <a:srgbClr val="FFFFFF"/>
                </a:solidFill>
              </a:rPr>
              <a:t>Annonce - 0:06</a:t>
            </a:r>
            <a:endParaRPr sz="500">
              <a:solidFill>
                <a:srgbClr val="FFFFFF"/>
              </a:solidFill>
            </a:endParaRPr>
          </a:p>
        </p:txBody>
      </p:sp>
      <p:pic>
        <p:nvPicPr>
          <p:cNvPr id="415" name="Google Shape;415;p47"/>
          <p:cNvPicPr preferRelativeResize="0"/>
          <p:nvPr/>
        </p:nvPicPr>
        <p:blipFill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8400" y="1532850"/>
            <a:ext cx="2009649" cy="1019575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47"/>
          <p:cNvSpPr txBox="1"/>
          <p:nvPr/>
        </p:nvSpPr>
        <p:spPr>
          <a:xfrm>
            <a:off x="4427950" y="2189988"/>
            <a:ext cx="680100" cy="130200"/>
          </a:xfrm>
          <a:prstGeom prst="rect">
            <a:avLst/>
          </a:prstGeom>
          <a:solidFill>
            <a:srgbClr val="434343">
              <a:alpha val="859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">
              <a:solidFill>
                <a:srgbClr val="FFFFFF"/>
              </a:solidFill>
            </a:endParaRPr>
          </a:p>
        </p:txBody>
      </p:sp>
      <p:sp>
        <p:nvSpPr>
          <p:cNvPr id="417" name="Google Shape;417;p47"/>
          <p:cNvSpPr txBox="1"/>
          <p:nvPr/>
        </p:nvSpPr>
        <p:spPr>
          <a:xfrm>
            <a:off x="4392586" y="2190005"/>
            <a:ext cx="680100" cy="13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400">
                <a:solidFill>
                  <a:srgbClr val="FFFFFF"/>
                </a:solidFill>
              </a:rPr>
              <a:t>Ignorer l’annonce</a:t>
            </a:r>
            <a:endParaRPr sz="400">
              <a:solidFill>
                <a:srgbClr val="FFFFFF"/>
              </a:solidFill>
            </a:endParaRPr>
          </a:p>
        </p:txBody>
      </p:sp>
      <p:sp>
        <p:nvSpPr>
          <p:cNvPr id="418" name="Google Shape;418;p47"/>
          <p:cNvSpPr/>
          <p:nvPr/>
        </p:nvSpPr>
        <p:spPr>
          <a:xfrm rot="5400000">
            <a:off x="4973775" y="2227739"/>
            <a:ext cx="62400" cy="38700"/>
          </a:xfrm>
          <a:prstGeom prst="triangle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47"/>
          <p:cNvSpPr/>
          <p:nvPr/>
        </p:nvSpPr>
        <p:spPr>
          <a:xfrm>
            <a:off x="5038773" y="2214089"/>
            <a:ext cx="9600" cy="6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20" name="Google Shape;420;p47"/>
          <p:cNvCxnSpPr/>
          <p:nvPr/>
        </p:nvCxnSpPr>
        <p:spPr>
          <a:xfrm>
            <a:off x="3147000" y="2552425"/>
            <a:ext cx="987900" cy="0"/>
          </a:xfrm>
          <a:prstGeom prst="straightConnector1">
            <a:avLst/>
          </a:prstGeom>
          <a:noFill/>
          <a:ln w="9525" cap="flat" cmpd="sng">
            <a:solidFill>
              <a:srgbClr val="F1C23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1" name="Google Shape;421;p47"/>
          <p:cNvCxnSpPr/>
          <p:nvPr/>
        </p:nvCxnSpPr>
        <p:spPr>
          <a:xfrm>
            <a:off x="4138000" y="2552425"/>
            <a:ext cx="910500" cy="0"/>
          </a:xfrm>
          <a:prstGeom prst="straightConnector1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422" name="Google Shape;422;p47"/>
          <p:cNvPicPr preferRelativeResize="0"/>
          <p:nvPr/>
        </p:nvPicPr>
        <p:blipFill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3925" y="2976850"/>
            <a:ext cx="617450" cy="36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7" name="Google Shape;427;p48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52538" y="720825"/>
            <a:ext cx="3902825" cy="3882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48"/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8971" y="2655042"/>
            <a:ext cx="2747071" cy="1875858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48"/>
          <p:cNvSpPr txBox="1"/>
          <p:nvPr/>
        </p:nvSpPr>
        <p:spPr>
          <a:xfrm>
            <a:off x="178650" y="720825"/>
            <a:ext cx="4775100" cy="39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i="1">
                <a:latin typeface="Raleway"/>
                <a:ea typeface="Raleway"/>
                <a:cs typeface="Raleway"/>
                <a:sym typeface="Raleway"/>
              </a:rPr>
              <a:t>Web Tracking &amp; Reporting</a:t>
            </a:r>
            <a:endParaRPr sz="1200" b="1" i="1"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Augmenter l’efficacité des campagnes</a:t>
            </a:r>
            <a:endParaRPr>
              <a:solidFill>
                <a:schemeClr val="accen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600" b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Tableau de bord personnalisé</a:t>
            </a:r>
            <a:endParaRPr sz="1200" b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Char char="●"/>
            </a:pPr>
            <a:r>
              <a:rPr lang="fr">
                <a:latin typeface="Raleway"/>
                <a:ea typeface="Raleway"/>
                <a:cs typeface="Raleway"/>
                <a:sym typeface="Raleway"/>
              </a:rPr>
              <a:t>Suivre les KPIs (impressions, clics, trafic, CA, ROI)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Char char="●"/>
            </a:pPr>
            <a:r>
              <a:rPr lang="fr">
                <a:latin typeface="Raleway"/>
                <a:ea typeface="Raleway"/>
                <a:cs typeface="Raleway"/>
                <a:sym typeface="Raleway"/>
              </a:rPr>
              <a:t>Suivre l’évolution, la performance des campagnes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Char char="●"/>
            </a:pPr>
            <a:r>
              <a:rPr lang="fr">
                <a:latin typeface="Raleway"/>
                <a:ea typeface="Raleway"/>
                <a:cs typeface="Raleway"/>
                <a:sym typeface="Raleway"/>
              </a:rPr>
              <a:t>Analyser la pertinence de chaque source de trafic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</a:pPr>
            <a:r>
              <a:rPr lang="fr" sz="1600" b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rPr>
              <a:t>Rapports hebdomadaires et mensuels</a:t>
            </a:r>
            <a:endParaRPr sz="1600" b="1">
              <a:solidFill>
                <a:srgbClr val="E6265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Raleway"/>
              <a:buChar char="●"/>
            </a:pPr>
            <a:r>
              <a:rPr lang="fr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Résumer les actions / résultats de la semaine</a:t>
            </a:r>
            <a:endParaRPr>
              <a:solidFill>
                <a:schemeClr val="accen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Raleway"/>
              <a:buChar char="●"/>
            </a:pPr>
            <a:r>
              <a:rPr lang="fr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Donner les pistes d’optimisations</a:t>
            </a:r>
            <a:endParaRPr>
              <a:solidFill>
                <a:schemeClr val="accen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30" name="Google Shape;430;p48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Web Tracking &amp; Reporting</a:t>
            </a:r>
            <a:endParaRPr/>
          </a:p>
        </p:txBody>
      </p:sp>
      <p:sp>
        <p:nvSpPr>
          <p:cNvPr id="431" name="Google Shape;431;p48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STRATÉGIE MARKETING ONLINE</a:t>
            </a:r>
            <a:endParaRPr/>
          </a:p>
        </p:txBody>
      </p:sp>
      <p:pic>
        <p:nvPicPr>
          <p:cNvPr id="432" name="Google Shape;432;p48"/>
          <p:cNvPicPr preferRelativeResize="0"/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592" y="378775"/>
            <a:ext cx="2300857" cy="311094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48"/>
          <p:cNvPicPr preferRelativeResize="0"/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2478" y="763786"/>
            <a:ext cx="3723826" cy="1959575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p48"/>
          <p:cNvSpPr txBox="1"/>
          <p:nvPr/>
        </p:nvSpPr>
        <p:spPr>
          <a:xfrm>
            <a:off x="9464050" y="2889300"/>
            <a:ext cx="3000000" cy="1241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chemeClr val="accent1"/>
                </a:solidFill>
              </a:rPr>
              <a:t>En ce qui concerne les reportings, nous faisons des reports hebdomadaires et mensuels. Les reports sont mis à disposition dans une Google Sheet partagée sur un Google Drive avec l’annonceur. Dans l’email hebdomadaire/mensuel où nous partageons le rapport, nous résumons les actions/résultats de la semaine et donnons les pistes d’optimisations.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2"/>
          <p:cNvSpPr txBox="1"/>
          <p:nvPr/>
        </p:nvSpPr>
        <p:spPr>
          <a:xfrm>
            <a:off x="178650" y="1025625"/>
            <a:ext cx="8786700" cy="5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00" b="1" i="1">
                <a:latin typeface="Raleway"/>
                <a:ea typeface="Raleway"/>
                <a:cs typeface="Raleway"/>
                <a:sym typeface="Raleway"/>
              </a:rPr>
              <a:t>Comment le Retailtainment peut prendre vie</a:t>
            </a:r>
            <a:br>
              <a:rPr lang="fr" sz="2400" b="1" i="1">
                <a:latin typeface="Raleway"/>
                <a:ea typeface="Raleway"/>
                <a:cs typeface="Raleway"/>
                <a:sym typeface="Raleway"/>
              </a:rPr>
            </a:br>
            <a:r>
              <a:rPr lang="fr" sz="2400" i="1">
                <a:latin typeface="Raleway"/>
                <a:ea typeface="Raleway"/>
                <a:cs typeface="Raleway"/>
                <a:sym typeface="Raleway"/>
              </a:rPr>
              <a:t>à Val Thoiry Shopping ?</a:t>
            </a:r>
            <a:endParaRPr sz="24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98" name="Google Shape;98;p22"/>
          <p:cNvSpPr txBox="1"/>
          <p:nvPr/>
        </p:nvSpPr>
        <p:spPr>
          <a:xfrm>
            <a:off x="752450" y="3515025"/>
            <a:ext cx="1478100" cy="5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latin typeface="Raleway"/>
                <a:ea typeface="Raleway"/>
                <a:cs typeface="Raleway"/>
                <a:sym typeface="Raleway"/>
              </a:rPr>
              <a:t>HIVER 20’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99" name="Google Shape;99;p22"/>
          <p:cNvSpPr txBox="1"/>
          <p:nvPr/>
        </p:nvSpPr>
        <p:spPr>
          <a:xfrm>
            <a:off x="2292700" y="3515025"/>
            <a:ext cx="1478100" cy="5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latin typeface="Raleway"/>
                <a:ea typeface="Raleway"/>
                <a:cs typeface="Raleway"/>
                <a:sym typeface="Raleway"/>
              </a:rPr>
              <a:t>PRINTEMPS 20’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0" name="Google Shape;100;p22"/>
          <p:cNvSpPr txBox="1"/>
          <p:nvPr/>
        </p:nvSpPr>
        <p:spPr>
          <a:xfrm>
            <a:off x="3832950" y="3515025"/>
            <a:ext cx="1478100" cy="5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latin typeface="Raleway"/>
                <a:ea typeface="Raleway"/>
                <a:cs typeface="Raleway"/>
                <a:sym typeface="Raleway"/>
              </a:rPr>
              <a:t>ÉTÉ 20’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1" name="Google Shape;101;p22"/>
          <p:cNvSpPr txBox="1"/>
          <p:nvPr/>
        </p:nvSpPr>
        <p:spPr>
          <a:xfrm>
            <a:off x="5373200" y="3515025"/>
            <a:ext cx="1478100" cy="5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latin typeface="Raleway"/>
                <a:ea typeface="Raleway"/>
                <a:cs typeface="Raleway"/>
                <a:sym typeface="Raleway"/>
              </a:rPr>
              <a:t>AUTOMNE 20’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2" name="Google Shape;102;p22"/>
          <p:cNvSpPr txBox="1"/>
          <p:nvPr/>
        </p:nvSpPr>
        <p:spPr>
          <a:xfrm>
            <a:off x="6913450" y="3515025"/>
            <a:ext cx="1478100" cy="5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latin typeface="Raleway"/>
                <a:ea typeface="Raleway"/>
                <a:cs typeface="Raleway"/>
                <a:sym typeface="Raleway"/>
              </a:rPr>
              <a:t>HIVER 20’</a:t>
            </a:r>
            <a:endParaRPr sz="10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3" name="Google Shape;103;p22"/>
          <p:cNvSpPr/>
          <p:nvPr/>
        </p:nvSpPr>
        <p:spPr>
          <a:xfrm>
            <a:off x="583075" y="1908575"/>
            <a:ext cx="7985700" cy="955800"/>
          </a:xfrm>
          <a:prstGeom prst="triangle">
            <a:avLst>
              <a:gd name="adj" fmla="val 50000"/>
            </a:avLst>
          </a:prstGeom>
          <a:solidFill>
            <a:srgbClr val="FF007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00" i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1 concept ombrelle</a:t>
            </a:r>
            <a:endParaRPr sz="2400" i="1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 b="1" i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Fil rouge qui irrigue l’ensemble des activations sur l’année </a:t>
            </a:r>
            <a:br>
              <a:rPr lang="fr" sz="1100" b="1" i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fr" sz="1100" b="1" i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et un driver du registre créatif (Key Visuals)</a:t>
            </a:r>
            <a:endParaRPr sz="1100" b="1" i="1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 i="1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4" name="Google Shape;104;p22"/>
          <p:cNvSpPr txBox="1"/>
          <p:nvPr/>
        </p:nvSpPr>
        <p:spPr>
          <a:xfrm>
            <a:off x="2292700" y="3009230"/>
            <a:ext cx="1478100" cy="505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food</a:t>
            </a:r>
            <a:endParaRPr sz="1800" b="1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5" name="Google Shape;105;p22"/>
          <p:cNvSpPr txBox="1"/>
          <p:nvPr/>
        </p:nvSpPr>
        <p:spPr>
          <a:xfrm>
            <a:off x="3832950" y="3009230"/>
            <a:ext cx="1478100" cy="505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sport</a:t>
            </a:r>
            <a:endParaRPr sz="1800" b="1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6" name="Google Shape;106;p22"/>
          <p:cNvSpPr txBox="1"/>
          <p:nvPr/>
        </p:nvSpPr>
        <p:spPr>
          <a:xfrm>
            <a:off x="5373200" y="3009230"/>
            <a:ext cx="1478100" cy="505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fashion</a:t>
            </a:r>
            <a:endParaRPr sz="1800" b="1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7" name="Google Shape;107;p22"/>
          <p:cNvSpPr txBox="1"/>
          <p:nvPr/>
        </p:nvSpPr>
        <p:spPr>
          <a:xfrm>
            <a:off x="6913450" y="3009230"/>
            <a:ext cx="1478100" cy="505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Noël</a:t>
            </a:r>
            <a:endParaRPr sz="1800" b="1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8" name="Google Shape;108;p22"/>
          <p:cNvSpPr txBox="1"/>
          <p:nvPr/>
        </p:nvSpPr>
        <p:spPr>
          <a:xfrm>
            <a:off x="752450" y="3009230"/>
            <a:ext cx="1478100" cy="505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show</a:t>
            </a:r>
            <a:endParaRPr sz="1800" b="1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9" name="Google Shape;109;p22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Notre réponse</a:t>
            </a:r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POINT DE DÉPART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" name="Google Shape;439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7897" y="638650"/>
            <a:ext cx="2589925" cy="395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49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12" t="13366" r="4765" b="3611"/>
          <a:stretch/>
        </p:blipFill>
        <p:spPr>
          <a:xfrm>
            <a:off x="3040221" y="638650"/>
            <a:ext cx="5805881" cy="3954075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p49">
            <a:hlinkClick r:id="rId5"/>
          </p:cNvPr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À disposition sur site</a:t>
            </a:r>
            <a:endParaRPr/>
          </a:p>
        </p:txBody>
      </p:sp>
      <p:sp>
        <p:nvSpPr>
          <p:cNvPr id="442" name="Google Shape;442;p49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SUPPORTS DE COMMUNICATION</a:t>
            </a:r>
            <a:endParaRPr/>
          </a:p>
        </p:txBody>
      </p:sp>
      <p:sp>
        <p:nvSpPr>
          <p:cNvPr id="443" name="Google Shape;443;p49"/>
          <p:cNvSpPr/>
          <p:nvPr/>
        </p:nvSpPr>
        <p:spPr>
          <a:xfrm>
            <a:off x="788563" y="4444550"/>
            <a:ext cx="1608600" cy="241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Écrans SmartMédia</a:t>
            </a:r>
            <a:endParaRPr sz="10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44" name="Google Shape;444;p49"/>
          <p:cNvSpPr/>
          <p:nvPr/>
        </p:nvSpPr>
        <p:spPr>
          <a:xfrm>
            <a:off x="5227813" y="4444550"/>
            <a:ext cx="1430700" cy="241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Écran géant 4x3</a:t>
            </a:r>
            <a:endParaRPr sz="10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" name="Google Shape;449;p50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900" y="638650"/>
            <a:ext cx="3289074" cy="39540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50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4773" y="638650"/>
            <a:ext cx="5159422" cy="3954075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50">
            <a:hlinkClick r:id="rId5"/>
          </p:cNvPr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À disposition sur site</a:t>
            </a:r>
            <a:endParaRPr/>
          </a:p>
        </p:txBody>
      </p:sp>
      <p:sp>
        <p:nvSpPr>
          <p:cNvPr id="452" name="Google Shape;452;p50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SUPPORTS DE COMMUNICATION</a:t>
            </a:r>
            <a:endParaRPr/>
          </a:p>
        </p:txBody>
      </p:sp>
      <p:sp>
        <p:nvSpPr>
          <p:cNvPr id="453" name="Google Shape;453;p50"/>
          <p:cNvSpPr/>
          <p:nvPr/>
        </p:nvSpPr>
        <p:spPr>
          <a:xfrm>
            <a:off x="1469575" y="4444550"/>
            <a:ext cx="945600" cy="241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Bâches</a:t>
            </a:r>
            <a:endParaRPr sz="10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54" name="Google Shape;454;p50"/>
          <p:cNvSpPr/>
          <p:nvPr/>
        </p:nvSpPr>
        <p:spPr>
          <a:xfrm>
            <a:off x="6646550" y="4444550"/>
            <a:ext cx="1430700" cy="241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Affichages</a:t>
            </a:r>
            <a:endParaRPr sz="10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455" name="Google Shape;455;p50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4251" y="971016"/>
            <a:ext cx="1703852" cy="3407724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Google Shape;456;p50"/>
          <p:cNvSpPr/>
          <p:nvPr/>
        </p:nvSpPr>
        <p:spPr>
          <a:xfrm>
            <a:off x="4571997" y="4444550"/>
            <a:ext cx="908400" cy="241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Roll Up</a:t>
            </a:r>
            <a:endParaRPr sz="10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Google Shape;461;p51"/>
          <p:cNvPicPr preferRelativeResize="0"/>
          <p:nvPr/>
        </p:nvPicPr>
        <p:blipFill rotWithShape="1">
          <a:blip r:embed="rId3"/>
          <a:srcRect/>
          <a:stretch/>
        </p:blipFill>
        <p:spPr>
          <a:xfrm flipH="1">
            <a:off x="209398" y="641475"/>
            <a:ext cx="2860692" cy="403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51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3910" y="641475"/>
            <a:ext cx="2860692" cy="403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51"/>
          <p:cNvPicPr preferRelativeResize="0"/>
          <p:nvPr/>
        </p:nvPicPr>
        <p:blipFill rotWithShape="1">
          <a:blip r:embed="rId3"/>
          <a:srcRect/>
          <a:stretch/>
        </p:blipFill>
        <p:spPr>
          <a:xfrm flipH="1">
            <a:off x="3141648" y="412275"/>
            <a:ext cx="2860692" cy="4032275"/>
          </a:xfrm>
          <a:prstGeom prst="rect">
            <a:avLst/>
          </a:prstGeom>
          <a:noFill/>
          <a:ln>
            <a:noFill/>
          </a:ln>
        </p:spPr>
      </p:pic>
      <p:sp>
        <p:nvSpPr>
          <p:cNvPr id="464" name="Google Shape;464;p51">
            <a:hlinkClick r:id="rId5"/>
          </p:cNvPr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À disposition sur site</a:t>
            </a:r>
            <a:endParaRPr/>
          </a:p>
        </p:txBody>
      </p:sp>
      <p:sp>
        <p:nvSpPr>
          <p:cNvPr id="465" name="Google Shape;465;p51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SUPPORTS DE COMMUNICATION</a:t>
            </a:r>
            <a:endParaRPr/>
          </a:p>
        </p:txBody>
      </p:sp>
      <p:sp>
        <p:nvSpPr>
          <p:cNvPr id="466" name="Google Shape;466;p51"/>
          <p:cNvSpPr/>
          <p:nvPr/>
        </p:nvSpPr>
        <p:spPr>
          <a:xfrm>
            <a:off x="2879075" y="4444550"/>
            <a:ext cx="3385800" cy="241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Panneaux extérieurs aux entrées Parking</a:t>
            </a:r>
            <a:endParaRPr sz="10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" name="Google Shape;471;p52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3373" y="805502"/>
            <a:ext cx="1873949" cy="2468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52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3015" y="638650"/>
            <a:ext cx="5043083" cy="3954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52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650" y="805505"/>
            <a:ext cx="1873949" cy="3902946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52"/>
          <p:cNvSpPr txBox="1">
            <a:spLocks noGrp="1"/>
          </p:cNvSpPr>
          <p:nvPr>
            <p:ph type="subTitle" idx="1"/>
          </p:nvPr>
        </p:nvSpPr>
        <p:spPr>
          <a:xfrm>
            <a:off x="76200" y="227175"/>
            <a:ext cx="64779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Affichage - Suisse</a:t>
            </a:r>
            <a:endParaRPr/>
          </a:p>
        </p:txBody>
      </p:sp>
      <p:sp>
        <p:nvSpPr>
          <p:cNvPr id="475" name="Google Shape;475;p52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SUPPORTS DE COMMUNICATION / HORS-SITE 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0" name="Google Shape;480;p53" descr="Résultat de recherche d'images pour &quot;val thoiry shopping&quot;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650" y="536125"/>
            <a:ext cx="2754501" cy="1632250"/>
          </a:xfrm>
          <a:prstGeom prst="rect">
            <a:avLst/>
          </a:prstGeom>
          <a:noFill/>
          <a:ln>
            <a:noFill/>
          </a:ln>
        </p:spPr>
      </p:pic>
      <p:sp>
        <p:nvSpPr>
          <p:cNvPr id="481" name="Google Shape;481;p53"/>
          <p:cNvSpPr txBox="1"/>
          <p:nvPr/>
        </p:nvSpPr>
        <p:spPr>
          <a:xfrm>
            <a:off x="2981725" y="536125"/>
            <a:ext cx="1465500" cy="16323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COVERING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Vans VT / BUS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Impact &amp; déclinaison</a:t>
            </a:r>
            <a:endParaRPr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482" name="Google Shape;482;p53"/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877" y="536125"/>
            <a:ext cx="4495723" cy="163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53"/>
          <p:cNvPicPr preferRelativeResize="0"/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361" y="2249675"/>
            <a:ext cx="8839238" cy="2357125"/>
          </a:xfrm>
          <a:prstGeom prst="rect">
            <a:avLst/>
          </a:prstGeom>
          <a:noFill/>
          <a:ln>
            <a:noFill/>
          </a:ln>
        </p:spPr>
      </p:pic>
      <p:sp>
        <p:nvSpPr>
          <p:cNvPr id="484" name="Google Shape;484;p53"/>
          <p:cNvSpPr/>
          <p:nvPr/>
        </p:nvSpPr>
        <p:spPr>
          <a:xfrm>
            <a:off x="9284100" y="4005875"/>
            <a:ext cx="2945700" cy="97080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MP mise à jour des 2 psd de cyril (van et bus) à partir du kv final</a:t>
            </a:r>
            <a:endParaRPr/>
          </a:p>
        </p:txBody>
      </p:sp>
      <p:sp>
        <p:nvSpPr>
          <p:cNvPr id="485" name="Google Shape;485;p53">
            <a:hlinkClick r:id="rId6"/>
          </p:cNvPr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Affichage mobile</a:t>
            </a:r>
            <a:endParaRPr/>
          </a:p>
        </p:txBody>
      </p:sp>
      <p:sp>
        <p:nvSpPr>
          <p:cNvPr id="486" name="Google Shape;486;p53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SUPPORTS DE COMMUNICATION / HORS-SITE 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Google Shape;491;p54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1127" y="612325"/>
            <a:ext cx="6981647" cy="2897674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54">
            <a:hlinkClick r:id="rId4"/>
          </p:cNvPr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Affichage mobile &gt; TPG - Tram Cityrunner</a:t>
            </a:r>
            <a:endParaRPr/>
          </a:p>
        </p:txBody>
      </p:sp>
      <p:sp>
        <p:nvSpPr>
          <p:cNvPr id="493" name="Google Shape;493;p54"/>
          <p:cNvSpPr txBox="1"/>
          <p:nvPr/>
        </p:nvSpPr>
        <p:spPr>
          <a:xfrm>
            <a:off x="9574225" y="1033825"/>
            <a:ext cx="4008600" cy="101100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MP - TRAM (attention cretes ajouter)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preview sur photo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preview sur trace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good time</a:t>
            </a:r>
            <a:endParaRPr/>
          </a:p>
        </p:txBody>
      </p:sp>
      <p:sp>
        <p:nvSpPr>
          <p:cNvPr id="494" name="Google Shape;494;p54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SUPPORTS DE COMMUNICATION / HORS-SITE </a:t>
            </a:r>
            <a:endParaRPr/>
          </a:p>
        </p:txBody>
      </p:sp>
      <p:pic>
        <p:nvPicPr>
          <p:cNvPr id="495" name="Google Shape;495;p54" descr="Accueil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5700" y="57175"/>
            <a:ext cx="977075" cy="55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" name="Google Shape;496;p54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087" y="3354350"/>
            <a:ext cx="8475826" cy="1308449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Google Shape;497;p54"/>
          <p:cNvSpPr txBox="1"/>
          <p:nvPr/>
        </p:nvSpPr>
        <p:spPr>
          <a:xfrm>
            <a:off x="334075" y="2636200"/>
            <a:ext cx="2064300" cy="1071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TP PUB - TRAM </a:t>
            </a:r>
            <a:endParaRPr sz="1200"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Genève</a:t>
            </a:r>
            <a:endParaRPr sz="12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Ligne 18 → CERN Genève Carouge</a:t>
            </a:r>
            <a:endParaRPr sz="8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(traverse toute la ville par le centre)</a:t>
            </a:r>
            <a:endParaRPr sz="8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600" i="1">
              <a:solidFill>
                <a:srgbClr val="E00056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E00056"/>
                </a:solidFill>
                <a:latin typeface="Raleway"/>
                <a:ea typeface="Raleway"/>
                <a:cs typeface="Raleway"/>
                <a:sym typeface="Raleway"/>
              </a:rPr>
              <a:t>AL24 - F24 / Covering Cityrunner</a:t>
            </a:r>
            <a:endParaRPr sz="1000" i="1">
              <a:solidFill>
                <a:srgbClr val="E00056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i="1">
                <a:solidFill>
                  <a:srgbClr val="E00056"/>
                </a:solidFill>
                <a:latin typeface="Raleway"/>
                <a:ea typeface="Raleway"/>
                <a:cs typeface="Raleway"/>
                <a:sym typeface="Raleway"/>
              </a:rPr>
              <a:t>Durée : 14 jours / Vague : 4</a:t>
            </a:r>
            <a:endParaRPr sz="1000" i="1">
              <a:solidFill>
                <a:srgbClr val="E00056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55"/>
          <p:cNvSpPr/>
          <p:nvPr/>
        </p:nvSpPr>
        <p:spPr>
          <a:xfrm>
            <a:off x="178650" y="637250"/>
            <a:ext cx="8786400" cy="3623700"/>
          </a:xfrm>
          <a:prstGeom prst="rect">
            <a:avLst/>
          </a:prstGeom>
          <a:solidFill>
            <a:srgbClr val="FF007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03" name="Google Shape;503;p55"/>
          <p:cNvCxnSpPr/>
          <p:nvPr/>
        </p:nvCxnSpPr>
        <p:spPr>
          <a:xfrm>
            <a:off x="992850" y="1307534"/>
            <a:ext cx="7158300" cy="0"/>
          </a:xfrm>
          <a:prstGeom prst="straightConnector1">
            <a:avLst/>
          </a:prstGeom>
          <a:noFill/>
          <a:ln w="28575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4" name="Google Shape;504;p55"/>
          <p:cNvCxnSpPr/>
          <p:nvPr/>
        </p:nvCxnSpPr>
        <p:spPr>
          <a:xfrm>
            <a:off x="992850" y="3688334"/>
            <a:ext cx="7158300" cy="0"/>
          </a:xfrm>
          <a:prstGeom prst="straightConnector1">
            <a:avLst/>
          </a:prstGeom>
          <a:noFill/>
          <a:ln w="28575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505" name="Google Shape;505;p55"/>
          <p:cNvSpPr txBox="1"/>
          <p:nvPr/>
        </p:nvSpPr>
        <p:spPr>
          <a:xfrm>
            <a:off x="1488150" y="1424700"/>
            <a:ext cx="6167700" cy="21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3600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LE BUDGET</a:t>
            </a:r>
            <a:endParaRPr sz="3600" i="1">
              <a:highlight>
                <a:srgbClr val="FFFFFF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</a:pPr>
            <a:r>
              <a:rPr lang="fr" sz="2400" i="1"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Quelle </a:t>
            </a:r>
            <a:r>
              <a:rPr lang="fr" sz="2400" b="1" i="1"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répartition macro</a:t>
            </a:r>
            <a:r>
              <a:rPr lang="fr" sz="2400" i="1"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 pour les </a:t>
            </a:r>
            <a:r>
              <a:rPr lang="fr" sz="2400" b="1" i="1"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investissements</a:t>
            </a:r>
            <a:r>
              <a:rPr lang="fr" sz="2400" i="1"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 2020 ?</a:t>
            </a:r>
            <a:endParaRPr sz="2400" i="1">
              <a:highlight>
                <a:srgbClr val="FFFFFF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06" name="Google Shape;506;p55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666666"/>
                </a:solidFill>
              </a:rPr>
              <a:t>Le budget</a:t>
            </a:r>
            <a:endParaRPr/>
          </a:p>
        </p:txBody>
      </p:sp>
      <p:sp>
        <p:nvSpPr>
          <p:cNvPr id="507" name="Google Shape;507;p55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ÉLÉMENTS DE COÛTS &amp; ÉQUIPE AGENCE</a:t>
            </a:r>
            <a:endParaRPr/>
          </a:p>
        </p:txBody>
      </p:sp>
      <p:sp>
        <p:nvSpPr>
          <p:cNvPr id="508" name="Google Shape;508;p55"/>
          <p:cNvSpPr/>
          <p:nvPr/>
        </p:nvSpPr>
        <p:spPr>
          <a:xfrm>
            <a:off x="3789950" y="3274225"/>
            <a:ext cx="15642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latin typeface="Raleway"/>
                <a:ea typeface="Raleway"/>
                <a:cs typeface="Raleway"/>
                <a:sym typeface="Raleway"/>
              </a:rPr>
              <a:t>V2</a:t>
            </a:r>
            <a:r>
              <a:rPr lang="fr">
                <a:latin typeface="Raleway"/>
                <a:ea typeface="Raleway"/>
                <a:cs typeface="Raleway"/>
                <a:sym typeface="Raleway"/>
              </a:rPr>
              <a:t> - 22/11/2019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" name="Google Shape;513;p56" title="Graphique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317" y="532125"/>
            <a:ext cx="8867366" cy="42835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14" name="Google Shape;514;p56"/>
          <p:cNvGraphicFramePr/>
          <p:nvPr/>
        </p:nvGraphicFramePr>
        <p:xfrm>
          <a:off x="9913950" y="227175"/>
          <a:ext cx="3456300" cy="2011500"/>
        </p:xfrm>
        <a:graphic>
          <a:graphicData uri="http://schemas.openxmlformats.org/drawingml/2006/table">
            <a:tbl>
              <a:tblPr>
                <a:noFill/>
                <a:tableStyleId>{DC9A4E20-51FB-44DA-A1F2-B1C115AD2B96}</a:tableStyleId>
              </a:tblPr>
              <a:tblGrid>
                <a:gridCol w="1447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9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Honoraires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2%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Animations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40%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Achats médias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40%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(dont 30% Online / 70% Offline)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Production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18%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(8% Frais technique / 10% Social Media)</a:t>
                      </a:r>
                      <a:endParaRPr sz="10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515" name="Google Shape;515;p56"/>
          <p:cNvGrpSpPr/>
          <p:nvPr/>
        </p:nvGrpSpPr>
        <p:grpSpPr>
          <a:xfrm>
            <a:off x="9349500" y="1406925"/>
            <a:ext cx="2136301" cy="472800"/>
            <a:chOff x="6617950" y="979300"/>
            <a:chExt cx="2136301" cy="472800"/>
          </a:xfrm>
        </p:grpSpPr>
        <p:sp>
          <p:nvSpPr>
            <p:cNvPr id="516" name="Google Shape;516;p56"/>
            <p:cNvSpPr/>
            <p:nvPr/>
          </p:nvSpPr>
          <p:spPr>
            <a:xfrm>
              <a:off x="6617950" y="979300"/>
              <a:ext cx="2136300" cy="4728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F900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b="1" i="1">
                  <a:solidFill>
                    <a:srgbClr val="F90074"/>
                  </a:solidFill>
                  <a:latin typeface="Raleway"/>
                  <a:ea typeface="Raleway"/>
                  <a:cs typeface="Raleway"/>
                  <a:sym typeface="Raleway"/>
                </a:rPr>
                <a:t>HONORAIRES</a:t>
              </a:r>
              <a:endParaRPr b="1" i="1">
                <a:solidFill>
                  <a:srgbClr val="F90074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517" name="Google Shape;517;p56"/>
            <p:cNvSpPr txBox="1"/>
            <p:nvPr/>
          </p:nvSpPr>
          <p:spPr>
            <a:xfrm>
              <a:off x="7988951" y="979300"/>
              <a:ext cx="765300" cy="472800"/>
            </a:xfrm>
            <a:prstGeom prst="rect">
              <a:avLst/>
            </a:prstGeom>
            <a:solidFill>
              <a:srgbClr val="F900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1600" b="1" i="1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rPr>
                <a:t>2%</a:t>
              </a:r>
              <a:endParaRPr sz="16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  <p:sp>
        <p:nvSpPr>
          <p:cNvPr id="518" name="Google Shape;518;p56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666666"/>
                </a:solidFill>
              </a:rPr>
              <a:t>Répartition macro des investissements 2020</a:t>
            </a:r>
            <a:endParaRPr/>
          </a:p>
        </p:txBody>
      </p:sp>
      <p:sp>
        <p:nvSpPr>
          <p:cNvPr id="519" name="Google Shape;519;p56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ESTIMATION BUDGÉTAIRE</a:t>
            </a:r>
            <a:endParaRPr/>
          </a:p>
        </p:txBody>
      </p:sp>
      <p:grpSp>
        <p:nvGrpSpPr>
          <p:cNvPr id="520" name="Google Shape;520;p56"/>
          <p:cNvGrpSpPr/>
          <p:nvPr/>
        </p:nvGrpSpPr>
        <p:grpSpPr>
          <a:xfrm>
            <a:off x="-2426405" y="1879719"/>
            <a:ext cx="2220905" cy="472810"/>
            <a:chOff x="178645" y="3273594"/>
            <a:chExt cx="2220905" cy="472810"/>
          </a:xfrm>
        </p:grpSpPr>
        <p:sp>
          <p:nvSpPr>
            <p:cNvPr id="521" name="Google Shape;521;p56"/>
            <p:cNvSpPr/>
            <p:nvPr/>
          </p:nvSpPr>
          <p:spPr>
            <a:xfrm>
              <a:off x="178650" y="3273594"/>
              <a:ext cx="2220900" cy="4728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F900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b="1" i="1">
                  <a:solidFill>
                    <a:srgbClr val="F90074"/>
                  </a:solidFill>
                  <a:latin typeface="Raleway"/>
                  <a:ea typeface="Raleway"/>
                  <a:cs typeface="Raleway"/>
                  <a:sym typeface="Raleway"/>
                </a:rPr>
                <a:t>FRAIS TECHNIQUE</a:t>
              </a:r>
              <a:endParaRPr b="1" i="1">
                <a:solidFill>
                  <a:srgbClr val="F90074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522" name="Google Shape;522;p56"/>
            <p:cNvSpPr txBox="1"/>
            <p:nvPr/>
          </p:nvSpPr>
          <p:spPr>
            <a:xfrm>
              <a:off x="178645" y="3273604"/>
              <a:ext cx="765300" cy="472800"/>
            </a:xfrm>
            <a:prstGeom prst="rect">
              <a:avLst/>
            </a:prstGeom>
            <a:solidFill>
              <a:srgbClr val="F900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1600" b="1" i="1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rPr>
                <a:t>40%</a:t>
              </a:r>
              <a:endParaRPr sz="16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  <p:sp>
        <p:nvSpPr>
          <p:cNvPr id="523" name="Google Shape;523;p56"/>
          <p:cNvSpPr/>
          <p:nvPr/>
        </p:nvSpPr>
        <p:spPr>
          <a:xfrm>
            <a:off x="9289575" y="3216225"/>
            <a:ext cx="2431800" cy="133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highlight>
                  <a:srgbClr val="EFEFEF"/>
                </a:highlight>
                <a:latin typeface="Raleway"/>
                <a:ea typeface="Raleway"/>
                <a:cs typeface="Raleway"/>
                <a:sym typeface="Raleway"/>
              </a:rPr>
              <a:t>Honoraires - </a:t>
            </a:r>
            <a:r>
              <a:rPr lang="fr" sz="1200">
                <a:solidFill>
                  <a:schemeClr val="accent1"/>
                </a:solidFill>
                <a:highlight>
                  <a:srgbClr val="EFEFEF"/>
                </a:highlight>
                <a:latin typeface="Raleway"/>
                <a:ea typeface="Raleway"/>
                <a:cs typeface="Raleway"/>
                <a:sym typeface="Raleway"/>
              </a:rPr>
              <a:t>2%</a:t>
            </a:r>
            <a:endParaRPr sz="1200">
              <a:highlight>
                <a:srgbClr val="EFEFEF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highlight>
                  <a:srgbClr val="EFEFEF"/>
                </a:highlight>
                <a:latin typeface="Raleway"/>
                <a:ea typeface="Raleway"/>
                <a:cs typeface="Raleway"/>
                <a:sym typeface="Raleway"/>
              </a:rPr>
              <a:t>Animations - </a:t>
            </a:r>
            <a:r>
              <a:rPr lang="fr" sz="1200">
                <a:highlight>
                  <a:srgbClr val="EFEFEF"/>
                </a:highlight>
                <a:latin typeface="Raleway"/>
                <a:ea typeface="Raleway"/>
                <a:cs typeface="Raleway"/>
                <a:sym typeface="Raleway"/>
              </a:rPr>
              <a:t>40% </a:t>
            </a:r>
            <a:endParaRPr sz="1200">
              <a:highlight>
                <a:srgbClr val="EFEFEF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highlight>
                  <a:srgbClr val="EFEFEF"/>
                </a:highlight>
                <a:latin typeface="Raleway"/>
                <a:ea typeface="Raleway"/>
                <a:cs typeface="Raleway"/>
                <a:sym typeface="Raleway"/>
              </a:rPr>
              <a:t>Achats Médias - </a:t>
            </a:r>
            <a:r>
              <a:rPr lang="fr" sz="1200">
                <a:highlight>
                  <a:srgbClr val="EFEFEF"/>
                </a:highlight>
                <a:latin typeface="Raleway"/>
                <a:ea typeface="Raleway"/>
                <a:cs typeface="Raleway"/>
                <a:sym typeface="Raleway"/>
              </a:rPr>
              <a:t>40% </a:t>
            </a:r>
            <a:endParaRPr sz="1200">
              <a:highlight>
                <a:srgbClr val="EFEFEF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i="1">
                <a:highlight>
                  <a:srgbClr val="EFEFEF"/>
                </a:highlight>
                <a:latin typeface="Raleway"/>
                <a:ea typeface="Raleway"/>
                <a:cs typeface="Raleway"/>
                <a:sym typeface="Raleway"/>
              </a:rPr>
              <a:t>(dont 30% online / 70% offline)</a:t>
            </a:r>
            <a:endParaRPr sz="1200" i="1">
              <a:highlight>
                <a:srgbClr val="EFEFEF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highlight>
                  <a:srgbClr val="EFEFEF"/>
                </a:highlight>
                <a:latin typeface="Raleway"/>
                <a:ea typeface="Raleway"/>
                <a:cs typeface="Raleway"/>
                <a:sym typeface="Raleway"/>
              </a:rPr>
              <a:t>Production - </a:t>
            </a:r>
            <a:r>
              <a:rPr lang="fr" sz="1200">
                <a:highlight>
                  <a:srgbClr val="EFEFEF"/>
                </a:highlight>
                <a:latin typeface="Raleway"/>
                <a:ea typeface="Raleway"/>
                <a:cs typeface="Raleway"/>
                <a:sym typeface="Raleway"/>
              </a:rPr>
              <a:t>18% </a:t>
            </a:r>
            <a:endParaRPr sz="1200">
              <a:highlight>
                <a:srgbClr val="EFEFEF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i="1">
                <a:highlight>
                  <a:srgbClr val="EFEFEF"/>
                </a:highlight>
                <a:latin typeface="Raleway"/>
                <a:ea typeface="Raleway"/>
                <a:cs typeface="Raleway"/>
                <a:sym typeface="Raleway"/>
              </a:rPr>
              <a:t>(8 % Frais technique</a:t>
            </a:r>
            <a:endParaRPr sz="1200" i="1">
              <a:highlight>
                <a:srgbClr val="EFEFEF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i="1">
                <a:highlight>
                  <a:srgbClr val="EFEFEF"/>
                </a:highlight>
                <a:latin typeface="Raleway"/>
                <a:ea typeface="Raleway"/>
                <a:cs typeface="Raleway"/>
                <a:sym typeface="Raleway"/>
              </a:rPr>
              <a:t>10% Social Media)</a:t>
            </a:r>
            <a:endParaRPr sz="1200" i="1">
              <a:highlight>
                <a:srgbClr val="EFEFEF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24" name="Google Shape;524;p56"/>
          <p:cNvSpPr/>
          <p:nvPr/>
        </p:nvSpPr>
        <p:spPr>
          <a:xfrm>
            <a:off x="5392800" y="206175"/>
            <a:ext cx="16416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highlight>
                  <a:srgbClr val="FFF8FC"/>
                </a:highlight>
                <a:latin typeface="Raleway"/>
                <a:ea typeface="Raleway"/>
                <a:cs typeface="Raleway"/>
                <a:sym typeface="Raleway"/>
              </a:rPr>
              <a:t>V2 - 22/11/2019</a:t>
            </a:r>
            <a:endParaRPr>
              <a:highlight>
                <a:srgbClr val="FFF8FC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525" name="Google Shape;525;p56"/>
          <p:cNvGrpSpPr/>
          <p:nvPr/>
        </p:nvGrpSpPr>
        <p:grpSpPr>
          <a:xfrm>
            <a:off x="1283747" y="3288548"/>
            <a:ext cx="2431805" cy="472804"/>
            <a:chOff x="178645" y="3273600"/>
            <a:chExt cx="2431805" cy="472804"/>
          </a:xfrm>
        </p:grpSpPr>
        <p:sp>
          <p:nvSpPr>
            <p:cNvPr id="526" name="Google Shape;526;p56"/>
            <p:cNvSpPr/>
            <p:nvPr/>
          </p:nvSpPr>
          <p:spPr>
            <a:xfrm>
              <a:off x="178650" y="3273600"/>
              <a:ext cx="2431800" cy="4728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E626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b="1" i="1">
                  <a:solidFill>
                    <a:srgbClr val="E6265D"/>
                  </a:solidFill>
                  <a:latin typeface="Raleway"/>
                  <a:ea typeface="Raleway"/>
                  <a:cs typeface="Raleway"/>
                  <a:sym typeface="Raleway"/>
                </a:rPr>
                <a:t>                   ACHATS MÉDIAS</a:t>
              </a:r>
              <a:endParaRPr sz="1000" i="1">
                <a:solidFill>
                  <a:srgbClr val="E6265D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527" name="Google Shape;527;p56"/>
            <p:cNvSpPr txBox="1"/>
            <p:nvPr/>
          </p:nvSpPr>
          <p:spPr>
            <a:xfrm>
              <a:off x="178645" y="3273604"/>
              <a:ext cx="765300" cy="472800"/>
            </a:xfrm>
            <a:prstGeom prst="rect">
              <a:avLst/>
            </a:prstGeom>
            <a:solidFill>
              <a:srgbClr val="E626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1600" b="1" i="1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≃ </a:t>
              </a:r>
              <a:r>
                <a:rPr lang="fr" sz="1600" b="1" i="1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rPr>
                <a:t>55%</a:t>
              </a:r>
              <a:endParaRPr sz="16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  <p:grpSp>
        <p:nvGrpSpPr>
          <p:cNvPr id="528" name="Google Shape;528;p56"/>
          <p:cNvGrpSpPr/>
          <p:nvPr/>
        </p:nvGrpSpPr>
        <p:grpSpPr>
          <a:xfrm>
            <a:off x="5477077" y="3288550"/>
            <a:ext cx="2431801" cy="472803"/>
            <a:chOff x="6322450" y="3525519"/>
            <a:chExt cx="2431801" cy="472803"/>
          </a:xfrm>
        </p:grpSpPr>
        <p:sp>
          <p:nvSpPr>
            <p:cNvPr id="529" name="Google Shape;529;p56"/>
            <p:cNvSpPr/>
            <p:nvPr/>
          </p:nvSpPr>
          <p:spPr>
            <a:xfrm>
              <a:off x="6322450" y="3525519"/>
              <a:ext cx="2431800" cy="4728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FF99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b="1" i="1">
                  <a:solidFill>
                    <a:srgbClr val="FF9900"/>
                  </a:solidFill>
                  <a:latin typeface="Raleway"/>
                  <a:ea typeface="Raleway"/>
                  <a:cs typeface="Raleway"/>
                  <a:sym typeface="Raleway"/>
                </a:rPr>
                <a:t>     ANIMATIONS</a:t>
              </a:r>
              <a:endParaRPr b="1" i="1">
                <a:solidFill>
                  <a:srgbClr val="FF99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530" name="Google Shape;530;p56"/>
            <p:cNvSpPr txBox="1"/>
            <p:nvPr/>
          </p:nvSpPr>
          <p:spPr>
            <a:xfrm>
              <a:off x="7988951" y="3525522"/>
              <a:ext cx="765300" cy="472800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1600" b="1" i="1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rPr>
                <a:t>≃ 25%</a:t>
              </a:r>
              <a:endParaRPr sz="16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5" name="Google Shape;535;p57"/>
          <p:cNvGraphicFramePr/>
          <p:nvPr/>
        </p:nvGraphicFramePr>
        <p:xfrm>
          <a:off x="178650" y="1019675"/>
          <a:ext cx="8786675" cy="3554125"/>
        </p:xfrm>
        <a:graphic>
          <a:graphicData uri="http://schemas.openxmlformats.org/drawingml/2006/table">
            <a:tbl>
              <a:tblPr>
                <a:noFill/>
                <a:tableStyleId>{3BCC4D21-795D-4D1C-B90E-9DA964310D91}</a:tableStyleId>
              </a:tblPr>
              <a:tblGrid>
                <a:gridCol w="1860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11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8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7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solidFill>
                            <a:srgbClr val="FFFFFF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HONORAIRES CONSEIL</a:t>
                      </a:r>
                      <a:endParaRPr sz="1200">
                        <a:solidFill>
                          <a:srgbClr val="FFFFFF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A86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Concept créatif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2%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5 000,00 €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7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solidFill>
                            <a:srgbClr val="FFFFFF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ANIMATIONS</a:t>
                      </a:r>
                      <a:endParaRPr sz="1200">
                        <a:solidFill>
                          <a:srgbClr val="FFFFFF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913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Animations &amp; Opérations événementielles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24%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60 000,00 €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7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solidFill>
                            <a:srgbClr val="FFFFFF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ACHAT MEDIA OFFLINE</a:t>
                      </a:r>
                      <a:endParaRPr sz="1200">
                        <a:solidFill>
                          <a:srgbClr val="FFFFFF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9007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Achat d'espace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48%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120 000,00 €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7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solidFill>
                            <a:srgbClr val="FFFFFF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ACHAT MEDIA ONLINE</a:t>
                      </a:r>
                      <a:endParaRPr sz="1200">
                        <a:solidFill>
                          <a:srgbClr val="FFFFFF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AFD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Webmarketing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6%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15 000,00 €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7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solidFill>
                            <a:srgbClr val="FFFFFF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OFFLINE MEDIA PROD</a:t>
                      </a:r>
                      <a:endParaRPr sz="1200">
                        <a:solidFill>
                          <a:srgbClr val="FFFFFF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64D7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Frais techniques et création (mise au format tout type de supports)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10%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24 000,00 €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7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solidFill>
                            <a:srgbClr val="FFFFFF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ONLINE MEDIA PROD</a:t>
                      </a:r>
                      <a:endParaRPr sz="1200">
                        <a:solidFill>
                          <a:srgbClr val="FFFFFF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27BA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Frais techniques et création (supports visuels, bannières et vidéos)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1%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3 000,00 €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67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solidFill>
                            <a:srgbClr val="FFFFFF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SOCIAL MEDIA</a:t>
                      </a:r>
                      <a:endParaRPr sz="1200">
                        <a:solidFill>
                          <a:srgbClr val="FFFFFF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C2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Community management cm/cr/crea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10%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25 000,00 €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6875"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TOTAL</a:t>
                      </a:r>
                      <a:endParaRPr sz="1200" b="1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101%</a:t>
                      </a:r>
                      <a:endParaRPr sz="1200" b="1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252 000,00 €</a:t>
                      </a:r>
                      <a:endParaRPr sz="1200" b="1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536" name="Google Shape;536;p57"/>
          <p:cNvGraphicFramePr/>
          <p:nvPr/>
        </p:nvGraphicFramePr>
        <p:xfrm>
          <a:off x="178662" y="627052"/>
          <a:ext cx="8786675" cy="316425"/>
        </p:xfrm>
        <a:graphic>
          <a:graphicData uri="http://schemas.openxmlformats.org/drawingml/2006/table">
            <a:tbl>
              <a:tblPr firstRow="1" bandRow="1">
                <a:noFill/>
                <a:tableStyleId>{4CDDE62B-F06A-4E96-93BC-F8F807AFDAA6}</a:tableStyleId>
              </a:tblPr>
              <a:tblGrid>
                <a:gridCol w="1860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11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8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6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fr" sz="1200" b="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POSTE</a:t>
                      </a:r>
                      <a:endParaRPr sz="1200" b="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QUOI</a:t>
                      </a:r>
                      <a:endParaRPr sz="1200" b="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100"/>
                        <a:buFont typeface="Arial"/>
                        <a:buNone/>
                      </a:pPr>
                      <a:r>
                        <a:rPr lang="fr" sz="1200" b="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%</a:t>
                      </a:r>
                      <a:endParaRPr sz="1200" b="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BUDGET</a:t>
                      </a:r>
                      <a:endParaRPr sz="1200" b="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37" name="Google Shape;537;p57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666666"/>
                </a:solidFill>
              </a:rPr>
              <a:t>Répartition macro des investissements 2020</a:t>
            </a:r>
            <a:endParaRPr/>
          </a:p>
        </p:txBody>
      </p:sp>
      <p:sp>
        <p:nvSpPr>
          <p:cNvPr id="538" name="Google Shape;538;p57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ESTIMATION BUDGÉTAIRE</a:t>
            </a:r>
            <a:endParaRPr/>
          </a:p>
        </p:txBody>
      </p:sp>
      <p:sp>
        <p:nvSpPr>
          <p:cNvPr id="539" name="Google Shape;539;p57"/>
          <p:cNvSpPr/>
          <p:nvPr/>
        </p:nvSpPr>
        <p:spPr>
          <a:xfrm>
            <a:off x="5392800" y="206175"/>
            <a:ext cx="16416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highlight>
                  <a:srgbClr val="FFF8FC"/>
                </a:highlight>
                <a:latin typeface="Raleway"/>
                <a:ea typeface="Raleway"/>
                <a:cs typeface="Raleway"/>
                <a:sym typeface="Raleway"/>
              </a:rPr>
              <a:t>V2 - 22/11/2019</a:t>
            </a:r>
            <a:endParaRPr>
              <a:highlight>
                <a:srgbClr val="FFF8FC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4" name="Google Shape;544;p58"/>
          <p:cNvGraphicFramePr/>
          <p:nvPr/>
        </p:nvGraphicFramePr>
        <p:xfrm>
          <a:off x="178650" y="1019675"/>
          <a:ext cx="8786675" cy="2192400"/>
        </p:xfrm>
        <a:graphic>
          <a:graphicData uri="http://schemas.openxmlformats.org/drawingml/2006/table">
            <a:tbl>
              <a:tblPr>
                <a:noFill/>
                <a:tableStyleId>{3BCC4D21-795D-4D1C-B90E-9DA964310D91}</a:tableStyleId>
              </a:tblPr>
              <a:tblGrid>
                <a:gridCol w="1743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8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14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rgbClr val="F90074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Affichage sur site</a:t>
                      </a:r>
                      <a:endParaRPr sz="1200" b="1">
                        <a:solidFill>
                          <a:srgbClr val="F90074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SUR SITE - Formats TBD (Panneaux, Plan, Dolmen, Poster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15 000,00 €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rgbClr val="F90074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Affichage</a:t>
                      </a:r>
                      <a:endParaRPr sz="1200" b="1">
                        <a:solidFill>
                          <a:srgbClr val="F90074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NEO - CITY_L Genève - F4 - 30 faces (4x 7 jours)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15 000,00 €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rgbClr val="F90074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Affichage mobile</a:t>
                      </a:r>
                      <a:endParaRPr sz="1200" b="1">
                        <a:solidFill>
                          <a:srgbClr val="F90074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TPPub - Bus - Intégral Bus (12 mois)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55 000,00 €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rgbClr val="F90074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Affichage mobile</a:t>
                      </a:r>
                      <a:endParaRPr sz="1200" b="1">
                        <a:solidFill>
                          <a:srgbClr val="F90074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TPPub - Tram - 4* AL 24 3* F24 (4x 14 jours)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20 000,00 €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rgbClr val="F90074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Radio</a:t>
                      </a:r>
                      <a:endParaRPr sz="1200" b="1">
                        <a:solidFill>
                          <a:srgbClr val="F90074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Régie Networks - 2 radios - 20' (200 spots par an)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15 000,00 €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4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SOUS-TOTAL</a:t>
                      </a: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 - MARKETING OFFLINE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120 000,00 €</a:t>
                      </a:r>
                      <a:endParaRPr sz="1200" b="1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45" name="Google Shape;545;p58"/>
          <p:cNvGraphicFramePr/>
          <p:nvPr/>
        </p:nvGraphicFramePr>
        <p:xfrm>
          <a:off x="178662" y="627052"/>
          <a:ext cx="8786675" cy="316425"/>
        </p:xfrm>
        <a:graphic>
          <a:graphicData uri="http://schemas.openxmlformats.org/drawingml/2006/table">
            <a:tbl>
              <a:tblPr firstRow="1" bandRow="1">
                <a:noFill/>
                <a:tableStyleId>{4CDDE62B-F06A-4E96-93BC-F8F807AFDAA6}</a:tableStyleId>
              </a:tblPr>
              <a:tblGrid>
                <a:gridCol w="1743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8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14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6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fr" sz="1200" b="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POSTE</a:t>
                      </a:r>
                      <a:endParaRPr sz="1200" b="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0">
                          <a:solidFill>
                            <a:schemeClr val="l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TYPE DE CAMPAGNE</a:t>
                      </a:r>
                      <a:endParaRPr sz="1200" b="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BUDGET</a:t>
                      </a:r>
                      <a:endParaRPr sz="1200" b="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46" name="Google Shape;546;p58"/>
          <p:cNvSpPr/>
          <p:nvPr/>
        </p:nvSpPr>
        <p:spPr>
          <a:xfrm>
            <a:off x="3751200" y="214050"/>
            <a:ext cx="1641600" cy="259500"/>
          </a:xfrm>
          <a:prstGeom prst="rect">
            <a:avLst/>
          </a:prstGeom>
          <a:solidFill>
            <a:srgbClr val="E626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Offline</a:t>
            </a: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547" name="Google Shape;547;p58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6538" y="180000"/>
            <a:ext cx="2048787" cy="368775"/>
          </a:xfrm>
          <a:prstGeom prst="rect">
            <a:avLst/>
          </a:prstGeom>
          <a:noFill/>
          <a:ln>
            <a:noFill/>
          </a:ln>
        </p:spPr>
      </p:pic>
      <p:sp>
        <p:nvSpPr>
          <p:cNvPr id="548" name="Google Shape;548;p58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666666"/>
                </a:solidFill>
              </a:rPr>
              <a:t>Marketing Offline</a:t>
            </a:r>
            <a:endParaRPr/>
          </a:p>
        </p:txBody>
      </p:sp>
      <p:sp>
        <p:nvSpPr>
          <p:cNvPr id="549" name="Google Shape;549;p58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ESTIMATION BUDGÉTAIRE</a:t>
            </a:r>
            <a:endParaRPr/>
          </a:p>
        </p:txBody>
      </p:sp>
      <p:sp>
        <p:nvSpPr>
          <p:cNvPr id="550" name="Google Shape;550;p58"/>
          <p:cNvSpPr/>
          <p:nvPr/>
        </p:nvSpPr>
        <p:spPr>
          <a:xfrm>
            <a:off x="5392800" y="206175"/>
            <a:ext cx="16416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highlight>
                  <a:srgbClr val="FFF8FC"/>
                </a:highlight>
                <a:latin typeface="Raleway"/>
                <a:ea typeface="Raleway"/>
                <a:cs typeface="Raleway"/>
                <a:sym typeface="Raleway"/>
              </a:rPr>
              <a:t>V2 - 22/11/2019</a:t>
            </a:r>
            <a:endParaRPr>
              <a:highlight>
                <a:srgbClr val="FFF8FC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3"/>
          <p:cNvSpPr/>
          <p:nvPr/>
        </p:nvSpPr>
        <p:spPr>
          <a:xfrm>
            <a:off x="547650" y="1030400"/>
            <a:ext cx="8048700" cy="3361200"/>
          </a:xfrm>
          <a:prstGeom prst="rect">
            <a:avLst/>
          </a:prstGeom>
          <a:noFill/>
          <a:ln w="19050" cap="flat" cmpd="sng">
            <a:solidFill>
              <a:srgbClr val="FF007B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23"/>
          <p:cNvSpPr txBox="1"/>
          <p:nvPr/>
        </p:nvSpPr>
        <p:spPr>
          <a:xfrm>
            <a:off x="547650" y="1679950"/>
            <a:ext cx="8048700" cy="16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600" i="1">
                <a:solidFill>
                  <a:srgbClr val="FF007B"/>
                </a:solidFill>
                <a:latin typeface="Raleway"/>
                <a:ea typeface="Raleway"/>
                <a:cs typeface="Raleway"/>
                <a:sym typeface="Raleway"/>
              </a:rPr>
              <a:t>Vous méritez le meilleur en terme de </a:t>
            </a:r>
            <a:r>
              <a:rPr lang="fr" sz="3600" b="1" i="1">
                <a:solidFill>
                  <a:srgbClr val="FF007B"/>
                </a:solidFill>
                <a:latin typeface="Raleway"/>
                <a:ea typeface="Raleway"/>
                <a:cs typeface="Raleway"/>
                <a:sym typeface="Raleway"/>
              </a:rPr>
              <a:t>création</a:t>
            </a:r>
            <a:r>
              <a:rPr lang="fr" sz="3600" i="1">
                <a:solidFill>
                  <a:srgbClr val="FF007B"/>
                </a:solidFill>
                <a:latin typeface="Raleway"/>
                <a:ea typeface="Raleway"/>
                <a:cs typeface="Raleway"/>
                <a:sym typeface="Raleway"/>
              </a:rPr>
              <a:t> et d’image de marque.</a:t>
            </a:r>
            <a:endParaRPr sz="3600" i="1">
              <a:solidFill>
                <a:srgbClr val="FF007B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17" name="Google Shape;117;p23"/>
          <p:cNvSpPr txBox="1"/>
          <p:nvPr/>
        </p:nvSpPr>
        <p:spPr>
          <a:xfrm>
            <a:off x="1949550" y="720825"/>
            <a:ext cx="5244900" cy="540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400" b="1" i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Notre ambition créative </a:t>
            </a:r>
            <a:br>
              <a:rPr lang="fr" sz="2400" b="1" i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fr" sz="2400" i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pour Val Thoiry Shopping ?</a:t>
            </a:r>
            <a:endParaRPr sz="2400"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18" name="Google Shape;118;p23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L’enjeu du concept</a:t>
            </a:r>
            <a:endParaRPr/>
          </a:p>
        </p:txBody>
      </p:sp>
      <p:sp>
        <p:nvSpPr>
          <p:cNvPr id="119" name="Google Shape;119;p23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APPROCHE CRÉATIVE</a:t>
            </a:r>
            <a:endParaRPr/>
          </a:p>
        </p:txBody>
      </p:sp>
      <p:sp>
        <p:nvSpPr>
          <p:cNvPr id="120" name="Google Shape;120;p23"/>
          <p:cNvSpPr txBox="1"/>
          <p:nvPr/>
        </p:nvSpPr>
        <p:spPr>
          <a:xfrm>
            <a:off x="2382000" y="3155250"/>
            <a:ext cx="4380000" cy="58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La modernité de communication est </a:t>
            </a:r>
            <a:br>
              <a:rPr lang="fr" sz="1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fr" sz="1800" b="1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un vecteur puissant </a:t>
            </a:r>
            <a:endParaRPr sz="1800" i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5" name="Google Shape;555;p59"/>
          <p:cNvGraphicFramePr/>
          <p:nvPr/>
        </p:nvGraphicFramePr>
        <p:xfrm>
          <a:off x="178650" y="1019675"/>
          <a:ext cx="8786675" cy="3653750"/>
        </p:xfrm>
        <a:graphic>
          <a:graphicData uri="http://schemas.openxmlformats.org/drawingml/2006/table">
            <a:tbl>
              <a:tblPr>
                <a:noFill/>
                <a:tableStyleId>{3BCC4D21-795D-4D1C-B90E-9DA964310D91}</a:tableStyleId>
              </a:tblPr>
              <a:tblGrid>
                <a:gridCol w="1908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6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10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375">
                <a:tc row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rgbClr val="F90074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Social Ads</a:t>
                      </a:r>
                      <a:endParaRPr sz="1200" b="1">
                        <a:solidFill>
                          <a:srgbClr val="F90074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Notoriété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150,00 €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1 800,00 €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37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Vues de vidéo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75,00 €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900,00 €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37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Mentions j'aime la page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50,00 €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600,00 €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37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strike="sngStrike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Interactions</a:t>
                      </a:r>
                      <a:endParaRPr sz="1200" strike="sngStrike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strike="sngStrike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0,00 €</a:t>
                      </a:r>
                      <a:endParaRPr sz="1200" strike="sngStrike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strike="sngStrike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0,00 €</a:t>
                      </a:r>
                      <a:endParaRPr sz="1200" strike="sngStrike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375">
                <a:tc rowSpan="3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rgbClr val="F90074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Google Ads</a:t>
                      </a:r>
                      <a:endParaRPr sz="1200" b="1">
                        <a:solidFill>
                          <a:srgbClr val="F90074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Search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225,00 €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2 700,00 €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37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Display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75,00 €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900,00 €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37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YouTube - Spots 6' et 20'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75,00 €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900,00 €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 strike="sngStrike">
                          <a:solidFill>
                            <a:srgbClr val="F90074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Spotify Ads</a:t>
                      </a:r>
                      <a:endParaRPr sz="1200" b="1" strike="sngStrike">
                        <a:solidFill>
                          <a:srgbClr val="F90074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strike="sngStrike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Spotify - Spot 20' (5x 2 semaines /an)</a:t>
                      </a:r>
                      <a:endParaRPr sz="1200" strike="sngStrike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strike="sngStrike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0,00 €</a:t>
                      </a:r>
                      <a:endParaRPr sz="1200" strike="sngStrike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strike="sngStrike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0,00 €</a:t>
                      </a:r>
                      <a:endParaRPr sz="1200" strike="sngStrike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rgbClr val="F90074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Pilotage &amp; Reporting</a:t>
                      </a:r>
                      <a:endParaRPr sz="1200" b="1">
                        <a:solidFill>
                          <a:srgbClr val="F90074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Investissement Media Client mensuel &lt; 2 500 €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600,00 €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7 200,00 €</a:t>
                      </a:r>
                      <a:endParaRPr sz="12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SOUS-TOTAL - MARKETING ONLINE</a:t>
                      </a:r>
                      <a:endParaRPr sz="1200" b="1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1 250,00 €</a:t>
                      </a:r>
                      <a:endParaRPr sz="1200" b="1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15 000,00 €</a:t>
                      </a:r>
                      <a:endParaRPr sz="1200" b="1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28575" marR="28575" marT="19050" marB="19050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556" name="Google Shape;556;p59"/>
          <p:cNvGraphicFramePr/>
          <p:nvPr/>
        </p:nvGraphicFramePr>
        <p:xfrm>
          <a:off x="178662" y="627052"/>
          <a:ext cx="8786675" cy="316425"/>
        </p:xfrm>
        <a:graphic>
          <a:graphicData uri="http://schemas.openxmlformats.org/drawingml/2006/table">
            <a:tbl>
              <a:tblPr firstRow="1" bandRow="1">
                <a:noFill/>
                <a:tableStyleId>{4CDDE62B-F06A-4E96-93BC-F8F807AFDAA6}</a:tableStyleId>
              </a:tblPr>
              <a:tblGrid>
                <a:gridCol w="1908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6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10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6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fr" sz="1200" b="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CANAL D’ACQUISITION</a:t>
                      </a:r>
                      <a:endParaRPr sz="1200" b="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TYPE DE CAMPAGNE</a:t>
                      </a:r>
                      <a:endParaRPr sz="1200" b="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100"/>
                        <a:buFont typeface="Arial"/>
                        <a:buNone/>
                      </a:pPr>
                      <a:r>
                        <a:rPr lang="fr" sz="1200" b="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BUDGET MENSUEL</a:t>
                      </a:r>
                      <a:endParaRPr sz="1200" b="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BUDGET ANNUEL</a:t>
                      </a:r>
                      <a:endParaRPr sz="1200" b="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57" name="Google Shape;557;p59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666666"/>
                </a:solidFill>
              </a:rPr>
              <a:t>Marketing Online</a:t>
            </a:r>
            <a:endParaRPr/>
          </a:p>
        </p:txBody>
      </p:sp>
      <p:sp>
        <p:nvSpPr>
          <p:cNvPr id="558" name="Google Shape;558;p59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ESTIMATION BUDGÉTAIRE</a:t>
            </a:r>
            <a:endParaRPr/>
          </a:p>
        </p:txBody>
      </p:sp>
      <p:sp>
        <p:nvSpPr>
          <p:cNvPr id="559" name="Google Shape;559;p59"/>
          <p:cNvSpPr/>
          <p:nvPr/>
        </p:nvSpPr>
        <p:spPr>
          <a:xfrm>
            <a:off x="3751200" y="214050"/>
            <a:ext cx="1641600" cy="259500"/>
          </a:xfrm>
          <a:prstGeom prst="rect">
            <a:avLst/>
          </a:prstGeom>
          <a:solidFill>
            <a:srgbClr val="FFAFD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Online</a:t>
            </a: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560" name="Google Shape;560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03200" y="153295"/>
            <a:ext cx="1762125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561" name="Google Shape;561;p59"/>
          <p:cNvSpPr/>
          <p:nvPr/>
        </p:nvSpPr>
        <p:spPr>
          <a:xfrm>
            <a:off x="5392800" y="206175"/>
            <a:ext cx="16416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highlight>
                  <a:srgbClr val="FFF8FC"/>
                </a:highlight>
                <a:latin typeface="Raleway"/>
                <a:ea typeface="Raleway"/>
                <a:cs typeface="Raleway"/>
                <a:sym typeface="Raleway"/>
              </a:rPr>
              <a:t>V2 - 22/11/2019</a:t>
            </a:r>
            <a:endParaRPr>
              <a:highlight>
                <a:srgbClr val="FFF8FC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60"/>
          <p:cNvSpPr txBox="1"/>
          <p:nvPr/>
        </p:nvSpPr>
        <p:spPr>
          <a:xfrm>
            <a:off x="2517925" y="2948349"/>
            <a:ext cx="4059600" cy="858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buNone/>
            </a:pPr>
            <a:r>
              <a:rPr lang="fr" sz="1800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M</a:t>
            </a:r>
            <a:r>
              <a:rPr lang="fr" sz="1800" i="1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erci pour votre attention</a:t>
            </a:r>
            <a:r>
              <a:rPr lang="fr" sz="1800" i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!</a:t>
            </a:r>
            <a:endParaRPr sz="1800" b="0" i="1" u="none" strike="noStrike" cap="none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fr" sz="1100" u="sng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muzagency.com</a:t>
            </a:r>
            <a:endParaRPr sz="1100" i="0" u="none" strike="noStrike" cap="none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567" name="Google Shape;567;p60"/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1200" y="1628527"/>
            <a:ext cx="3681601" cy="1227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24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015" y="998780"/>
            <a:ext cx="7590601" cy="324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4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Notre point de départ</a:t>
            </a:r>
            <a:endParaRPr/>
          </a:p>
        </p:txBody>
      </p:sp>
      <p:sp>
        <p:nvSpPr>
          <p:cNvPr id="127" name="Google Shape;127;p24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APPROCHE CRÉATIVE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5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475" y="257695"/>
            <a:ext cx="2866722" cy="3822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5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1678" y="257684"/>
            <a:ext cx="2856581" cy="1777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5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5725" y="2599995"/>
            <a:ext cx="2856576" cy="1949149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5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Notre point de départ</a:t>
            </a:r>
            <a:endParaRPr/>
          </a:p>
        </p:txBody>
      </p:sp>
      <p:sp>
        <p:nvSpPr>
          <p:cNvPr id="136" name="Google Shape;136;p25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APPROCHE CRÉATIVE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26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475" y="257695"/>
            <a:ext cx="2866722" cy="3822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6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1678" y="257684"/>
            <a:ext cx="2856581" cy="1777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6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5725" y="2599995"/>
            <a:ext cx="2856576" cy="1949149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6"/>
          <p:cNvSpPr/>
          <p:nvPr/>
        </p:nvSpPr>
        <p:spPr>
          <a:xfrm>
            <a:off x="3935398" y="2444391"/>
            <a:ext cx="1204200" cy="1163400"/>
          </a:xfrm>
          <a:prstGeom prst="ellipse">
            <a:avLst/>
          </a:prstGeom>
          <a:solidFill>
            <a:srgbClr val="3BB8E8">
              <a:alpha val="491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26"/>
          <p:cNvSpPr/>
          <p:nvPr/>
        </p:nvSpPr>
        <p:spPr>
          <a:xfrm>
            <a:off x="6622436" y="366547"/>
            <a:ext cx="1737900" cy="1334400"/>
          </a:xfrm>
          <a:prstGeom prst="ellipse">
            <a:avLst/>
          </a:prstGeom>
          <a:solidFill>
            <a:srgbClr val="3BB8E8">
              <a:alpha val="491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26"/>
          <p:cNvSpPr/>
          <p:nvPr/>
        </p:nvSpPr>
        <p:spPr>
          <a:xfrm>
            <a:off x="4437760" y="1931310"/>
            <a:ext cx="325800" cy="314700"/>
          </a:xfrm>
          <a:prstGeom prst="ellipse">
            <a:avLst/>
          </a:prstGeom>
          <a:solidFill>
            <a:srgbClr val="3BB8E8">
              <a:alpha val="491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26"/>
          <p:cNvSpPr/>
          <p:nvPr/>
        </p:nvSpPr>
        <p:spPr>
          <a:xfrm>
            <a:off x="720343" y="3142877"/>
            <a:ext cx="525600" cy="288600"/>
          </a:xfrm>
          <a:prstGeom prst="ellipse">
            <a:avLst/>
          </a:prstGeom>
          <a:solidFill>
            <a:srgbClr val="3BB8E8">
              <a:alpha val="491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26"/>
          <p:cNvSpPr/>
          <p:nvPr/>
        </p:nvSpPr>
        <p:spPr>
          <a:xfrm>
            <a:off x="1771613" y="3258767"/>
            <a:ext cx="430500" cy="288600"/>
          </a:xfrm>
          <a:prstGeom prst="ellipse">
            <a:avLst/>
          </a:prstGeom>
          <a:solidFill>
            <a:srgbClr val="3BB8E8">
              <a:alpha val="491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26"/>
          <p:cNvSpPr/>
          <p:nvPr/>
        </p:nvSpPr>
        <p:spPr>
          <a:xfrm>
            <a:off x="1245978" y="3578311"/>
            <a:ext cx="525600" cy="288600"/>
          </a:xfrm>
          <a:prstGeom prst="ellipse">
            <a:avLst/>
          </a:prstGeom>
          <a:solidFill>
            <a:srgbClr val="3BB8E8">
              <a:alpha val="491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26"/>
          <p:cNvSpPr/>
          <p:nvPr/>
        </p:nvSpPr>
        <p:spPr>
          <a:xfrm>
            <a:off x="1606770" y="3060716"/>
            <a:ext cx="247200" cy="198300"/>
          </a:xfrm>
          <a:prstGeom prst="ellipse">
            <a:avLst/>
          </a:prstGeom>
          <a:solidFill>
            <a:srgbClr val="3BB8E8">
              <a:alpha val="491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26"/>
          <p:cNvSpPr/>
          <p:nvPr/>
        </p:nvSpPr>
        <p:spPr>
          <a:xfrm>
            <a:off x="1970159" y="2873785"/>
            <a:ext cx="247200" cy="198300"/>
          </a:xfrm>
          <a:prstGeom prst="ellipse">
            <a:avLst/>
          </a:prstGeom>
          <a:solidFill>
            <a:srgbClr val="3BB8E8">
              <a:alpha val="491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26"/>
          <p:cNvSpPr/>
          <p:nvPr/>
        </p:nvSpPr>
        <p:spPr>
          <a:xfrm>
            <a:off x="416276" y="2873785"/>
            <a:ext cx="247200" cy="198300"/>
          </a:xfrm>
          <a:prstGeom prst="ellipse">
            <a:avLst/>
          </a:prstGeom>
          <a:solidFill>
            <a:srgbClr val="3BB8E8">
              <a:alpha val="491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26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Notre point de départ</a:t>
            </a:r>
            <a:endParaRPr/>
          </a:p>
        </p:txBody>
      </p:sp>
      <p:sp>
        <p:nvSpPr>
          <p:cNvPr id="154" name="Google Shape;154;p26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APPROCHE CRÉATIVE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27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77" t="8860" r="1273" b="2714"/>
          <a:stretch/>
        </p:blipFill>
        <p:spPr>
          <a:xfrm>
            <a:off x="2701200" y="492698"/>
            <a:ext cx="3741600" cy="3758503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7"/>
          <p:cNvSpPr txBox="1"/>
          <p:nvPr/>
        </p:nvSpPr>
        <p:spPr>
          <a:xfrm>
            <a:off x="1260450" y="1180325"/>
            <a:ext cx="1444800" cy="16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5000" b="1">
                <a:solidFill>
                  <a:srgbClr val="003C6C"/>
                </a:solidFill>
                <a:latin typeface="Raleway"/>
                <a:ea typeface="Raleway"/>
                <a:cs typeface="Raleway"/>
                <a:sym typeface="Raleway"/>
              </a:rPr>
              <a:t>?</a:t>
            </a:r>
            <a:endParaRPr sz="15000" b="1">
              <a:solidFill>
                <a:srgbClr val="003C6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61" name="Google Shape;161;p27"/>
          <p:cNvSpPr txBox="1"/>
          <p:nvPr/>
        </p:nvSpPr>
        <p:spPr>
          <a:xfrm>
            <a:off x="6594450" y="1180325"/>
            <a:ext cx="1444800" cy="16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5000" b="1">
                <a:solidFill>
                  <a:srgbClr val="003C6C"/>
                </a:solidFill>
                <a:latin typeface="Raleway"/>
                <a:ea typeface="Raleway"/>
                <a:cs typeface="Raleway"/>
                <a:sym typeface="Raleway"/>
              </a:rPr>
              <a:t>?</a:t>
            </a:r>
            <a:endParaRPr sz="15000" b="1">
              <a:solidFill>
                <a:srgbClr val="003C6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62" name="Google Shape;162;p27"/>
          <p:cNvSpPr txBox="1">
            <a:spLocks noGrp="1"/>
          </p:cNvSpPr>
          <p:nvPr>
            <p:ph type="subTitle" idx="1"/>
          </p:nvPr>
        </p:nvSpPr>
        <p:spPr>
          <a:xfrm>
            <a:off x="76200" y="227177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Notre point de départ</a:t>
            </a:r>
            <a:endParaRPr/>
          </a:p>
        </p:txBody>
      </p:sp>
      <p:sp>
        <p:nvSpPr>
          <p:cNvPr id="163" name="Google Shape;163;p27"/>
          <p:cNvSpPr txBox="1">
            <a:spLocks noGrp="1"/>
          </p:cNvSpPr>
          <p:nvPr>
            <p:ph type="subTitle" idx="2"/>
          </p:nvPr>
        </p:nvSpPr>
        <p:spPr>
          <a:xfrm>
            <a:off x="76200" y="57175"/>
            <a:ext cx="4495800" cy="3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APPROCHE CRÉATIVE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8"/>
          <p:cNvSpPr/>
          <p:nvPr/>
        </p:nvSpPr>
        <p:spPr>
          <a:xfrm>
            <a:off x="0" y="0"/>
            <a:ext cx="9144000" cy="4825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28"/>
          <p:cNvSpPr/>
          <p:nvPr/>
        </p:nvSpPr>
        <p:spPr>
          <a:xfrm rot="5400000">
            <a:off x="4093050" y="1998600"/>
            <a:ext cx="957900" cy="8286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0" name="Google Shape;170;p28" title="MUZ - VAL THOIRY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3198" y="-864973"/>
            <a:ext cx="9144000" cy="68580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uZZle template">
  <a:themeElements>
    <a:clrScheme name="Personnalisé 1">
      <a:dk1>
        <a:srgbClr val="FBD8E7"/>
      </a:dk1>
      <a:lt1>
        <a:srgbClr val="FFFFFF"/>
      </a:lt1>
      <a:dk2>
        <a:srgbClr val="510727"/>
      </a:dk2>
      <a:lt2>
        <a:srgbClr val="FFF8FC"/>
      </a:lt2>
      <a:accent1>
        <a:srgbClr val="000000"/>
      </a:accent1>
      <a:accent2>
        <a:srgbClr val="FAC2E2"/>
      </a:accent2>
      <a:accent3>
        <a:srgbClr val="510727"/>
      </a:accent3>
      <a:accent4>
        <a:srgbClr val="9F9F9F"/>
      </a:accent4>
      <a:accent5>
        <a:srgbClr val="4D4D4D"/>
      </a:accent5>
      <a:accent6>
        <a:srgbClr val="FEFDFF"/>
      </a:accent6>
      <a:hlink>
        <a:srgbClr val="4F0826"/>
      </a:hlink>
      <a:folHlink>
        <a:srgbClr val="51072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1423</Words>
  <Application>Microsoft Macintosh PowerPoint</Application>
  <PresentationFormat>Affichage à l'écran (16:9)</PresentationFormat>
  <Paragraphs>508</Paragraphs>
  <Slides>41</Slides>
  <Notes>41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41</vt:i4>
      </vt:variant>
    </vt:vector>
  </HeadingPairs>
  <TitlesOfParts>
    <vt:vector size="51" baseType="lpstr">
      <vt:lpstr>Raleway</vt:lpstr>
      <vt:lpstr>Courier New</vt:lpstr>
      <vt:lpstr>Georgia</vt:lpstr>
      <vt:lpstr>Raleway Light</vt:lpstr>
      <vt:lpstr>Raleway ExtraLight</vt:lpstr>
      <vt:lpstr>Calibri</vt:lpstr>
      <vt:lpstr>Arial</vt:lpstr>
      <vt:lpstr>Quicksand</vt:lpstr>
      <vt:lpstr>Simple Light</vt:lpstr>
      <vt:lpstr>MuZZle template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Microsoft Office User</cp:lastModifiedBy>
  <cp:revision>2</cp:revision>
  <dcterms:modified xsi:type="dcterms:W3CDTF">2019-12-03T17:23:08Z</dcterms:modified>
</cp:coreProperties>
</file>